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8"/>
  </p:notesMasterIdLst>
  <p:sldIdLst>
    <p:sldId id="256" r:id="rId2"/>
    <p:sldId id="257" r:id="rId3"/>
    <p:sldId id="258" r:id="rId4"/>
    <p:sldId id="259" r:id="rId5"/>
    <p:sldId id="260" r:id="rId6"/>
    <p:sldId id="261" r:id="rId7"/>
    <p:sldId id="262" r:id="rId8"/>
    <p:sldId id="263" r:id="rId9"/>
    <p:sldId id="280" r:id="rId10"/>
    <p:sldId id="301" r:id="rId11"/>
    <p:sldId id="299" r:id="rId12"/>
    <p:sldId id="300" r:id="rId13"/>
    <p:sldId id="264" r:id="rId14"/>
    <p:sldId id="302" r:id="rId15"/>
    <p:sldId id="266" r:id="rId16"/>
    <p:sldId id="265" r:id="rId17"/>
    <p:sldId id="303" r:id="rId18"/>
    <p:sldId id="304" r:id="rId19"/>
    <p:sldId id="305" r:id="rId20"/>
    <p:sldId id="306" r:id="rId21"/>
    <p:sldId id="307" r:id="rId22"/>
    <p:sldId id="270" r:id="rId23"/>
    <p:sldId id="268" r:id="rId24"/>
    <p:sldId id="279" r:id="rId25"/>
    <p:sldId id="281" r:id="rId26"/>
    <p:sldId id="284" r:id="rId27"/>
  </p:sldIdLst>
  <p:sldSz cx="9144000" cy="5143500" type="screen16x9"/>
  <p:notesSz cx="6858000" cy="9144000"/>
  <p:embeddedFontLst>
    <p:embeddedFont>
      <p:font typeface="Bebas Neue" panose="020B0606020202050201" pitchFamily="34" charset="0"/>
      <p:regular r:id="rId29"/>
    </p:embeddedFont>
    <p:embeddedFont>
      <p:font typeface="Calibri" panose="020F0502020204030204" pitchFamily="34" charset="0"/>
      <p:regular r:id="rId30"/>
      <p:bold r:id="rId31"/>
      <p:italic r:id="rId32"/>
      <p:boldItalic r:id="rId33"/>
    </p:embeddedFont>
    <p:embeddedFont>
      <p:font typeface="Figtree" panose="020B0604020202020204" charset="0"/>
      <p:regular r:id="rId34"/>
      <p:bold r:id="rId35"/>
      <p:italic r:id="rId36"/>
      <p:boldItalic r:id="rId37"/>
    </p:embeddedFont>
    <p:embeddedFont>
      <p:font typeface="Figtree Medium" panose="020B0604020202020204" charset="0"/>
      <p:regular r:id="rId38"/>
      <p:bold r:id="rId39"/>
      <p:italic r:id="rId40"/>
      <p:boldItalic r:id="rId41"/>
    </p:embeddedFont>
    <p:embeddedFont>
      <p:font typeface="Golos Text" panose="020B0604020202020204" charset="0"/>
      <p:regular r:id="rId42"/>
      <p:bold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6E970-6A8E-49E4-A744-9EC103AB67F2}">
  <a:tblStyle styleId="{C316E970-6A8E-49E4-A744-9EC103AB67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7a01e94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7a01e94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8d15211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a50e3a863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1a50e3a863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44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98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975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168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6417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1a50e3a86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1a50e3a86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1a50e3a86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1a50e3a86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ea0acc3c9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ea0acc3c9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1a50e3a86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1a50e3a86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7a01e94b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17a01e94b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1a98b69426_0_2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1a98b69426_0_2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a50e3a86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a50e3a86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000">
                <a:solidFill>
                  <a:srgbClr val="191919"/>
                </a:solidFill>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526375" y="3343650"/>
            <a:ext cx="6091200" cy="409500"/>
          </a:xfrm>
          <a:prstGeom prst="rect">
            <a:avLst/>
          </a:prstGeom>
          <a:solidFill>
            <a:schemeClr val="dk2"/>
          </a:solidFill>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724075" y="44507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13"/>
          <p:cNvSpPr txBox="1">
            <a:spLocks noGrp="1"/>
          </p:cNvSpPr>
          <p:nvPr>
            <p:ph type="title" idx="2" hasCustomPrompt="1"/>
          </p:nvPr>
        </p:nvSpPr>
        <p:spPr>
          <a:xfrm>
            <a:off x="1016348" y="1594379"/>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798325" y="18962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3" hasCustomPrompt="1"/>
          </p:nvPr>
        </p:nvSpPr>
        <p:spPr>
          <a:xfrm>
            <a:off x="10163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4"/>
          </p:nvPr>
        </p:nvSpPr>
        <p:spPr>
          <a:xfrm>
            <a:off x="5709900" y="1884606"/>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5" hasCustomPrompt="1"/>
          </p:nvPr>
        </p:nvSpPr>
        <p:spPr>
          <a:xfrm>
            <a:off x="4898450" y="1605975"/>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 name="Google Shape;58;p13"/>
          <p:cNvSpPr txBox="1">
            <a:spLocks noGrp="1"/>
          </p:cNvSpPr>
          <p:nvPr>
            <p:ph type="subTitle" idx="6"/>
          </p:nvPr>
        </p:nvSpPr>
        <p:spPr>
          <a:xfrm>
            <a:off x="1798325" y="33981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hasCustomPrompt="1"/>
          </p:nvPr>
        </p:nvSpPr>
        <p:spPr>
          <a:xfrm>
            <a:off x="4898450" y="3100513"/>
            <a:ext cx="782100" cy="78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latin typeface="Figtree Medium"/>
                <a:ea typeface="Figtree Medium"/>
                <a:cs typeface="Figtree Medium"/>
                <a:sym typeface="Figtree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subTitle" idx="8"/>
          </p:nvPr>
        </p:nvSpPr>
        <p:spPr>
          <a:xfrm>
            <a:off x="5709900" y="3386562"/>
            <a:ext cx="2714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9"/>
          </p:nvPr>
        </p:nvSpPr>
        <p:spPr>
          <a:xfrm>
            <a:off x="1798325" y="16059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3"/>
          </p:nvPr>
        </p:nvSpPr>
        <p:spPr>
          <a:xfrm>
            <a:off x="5709900" y="1594375"/>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4"/>
          </p:nvPr>
        </p:nvSpPr>
        <p:spPr>
          <a:xfrm>
            <a:off x="1798325" y="31076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15"/>
          </p:nvPr>
        </p:nvSpPr>
        <p:spPr>
          <a:xfrm>
            <a:off x="5709900" y="3096090"/>
            <a:ext cx="27141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latin typeface="Figtree Medium"/>
                <a:ea typeface="Figtree Medium"/>
                <a:cs typeface="Figtree Medium"/>
                <a:sym typeface="Figtree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5" name="Google Shape;65;p13"/>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
        <p:cNvGrpSpPr/>
        <p:nvPr/>
      </p:nvGrpSpPr>
      <p:grpSpPr>
        <a:xfrm>
          <a:off x="0" y="0"/>
          <a:ext cx="0" cy="0"/>
          <a:chOff x="0" y="0"/>
          <a:chExt cx="0" cy="0"/>
        </a:xfrm>
      </p:grpSpPr>
      <p:sp>
        <p:nvSpPr>
          <p:cNvPr id="72" name="Google Shape;72;p15"/>
          <p:cNvSpPr>
            <a:spLocks noGrp="1"/>
          </p:cNvSpPr>
          <p:nvPr>
            <p:ph type="pic" idx="2"/>
          </p:nvPr>
        </p:nvSpPr>
        <p:spPr>
          <a:xfrm flipH="1">
            <a:off x="3" y="-900"/>
            <a:ext cx="9144000" cy="5145300"/>
          </a:xfrm>
          <a:prstGeom prst="rect">
            <a:avLst/>
          </a:prstGeom>
          <a:noFill/>
          <a:ln>
            <a:noFill/>
          </a:ln>
        </p:spPr>
      </p:sp>
      <p:sp>
        <p:nvSpPr>
          <p:cNvPr id="73" name="Google Shape;73;p15"/>
          <p:cNvSpPr txBox="1">
            <a:spLocks noGrp="1"/>
          </p:cNvSpPr>
          <p:nvPr>
            <p:ph type="subTitle" idx="1"/>
          </p:nvPr>
        </p:nvSpPr>
        <p:spPr>
          <a:xfrm>
            <a:off x="709200" y="2182232"/>
            <a:ext cx="4025400" cy="14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4" name="Google Shape;74;p15"/>
          <p:cNvSpPr txBox="1">
            <a:spLocks noGrp="1"/>
          </p:cNvSpPr>
          <p:nvPr>
            <p:ph type="title"/>
          </p:nvPr>
        </p:nvSpPr>
        <p:spPr>
          <a:xfrm>
            <a:off x="709200" y="1557868"/>
            <a:ext cx="4025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75"/>
        <p:cNvGrpSpPr/>
        <p:nvPr/>
      </p:nvGrpSpPr>
      <p:grpSpPr>
        <a:xfrm>
          <a:off x="0" y="0"/>
          <a:ext cx="0" cy="0"/>
          <a:chOff x="0" y="0"/>
          <a:chExt cx="0" cy="0"/>
        </a:xfrm>
      </p:grpSpPr>
      <p:sp>
        <p:nvSpPr>
          <p:cNvPr id="76" name="Google Shape;76;p16"/>
          <p:cNvSpPr txBox="1">
            <a:spLocks noGrp="1"/>
          </p:cNvSpPr>
          <p:nvPr>
            <p:ph type="subTitle" idx="1"/>
          </p:nvPr>
        </p:nvSpPr>
        <p:spPr>
          <a:xfrm>
            <a:off x="715100" y="2862421"/>
            <a:ext cx="3564300" cy="14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7" name="Google Shape;77;p16"/>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1" y="0"/>
            <a:ext cx="9144000" cy="3413400"/>
          </a:xfrm>
          <a:prstGeom prst="rect">
            <a:avLst/>
          </a:prstGeom>
          <a:noFill/>
          <a:ln>
            <a:noFill/>
          </a:ln>
        </p:spPr>
      </p:sp>
      <p:sp>
        <p:nvSpPr>
          <p:cNvPr id="80" name="Google Shape;8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7"/>
          <p:cNvSpPr txBox="1">
            <a:spLocks noGrp="1"/>
          </p:cNvSpPr>
          <p:nvPr>
            <p:ph type="subTitle" idx="1"/>
          </p:nvPr>
        </p:nvSpPr>
        <p:spPr>
          <a:xfrm>
            <a:off x="698925" y="27841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7"/>
          <p:cNvSpPr txBox="1">
            <a:spLocks noGrp="1"/>
          </p:cNvSpPr>
          <p:nvPr>
            <p:ph type="subTitle" idx="3"/>
          </p:nvPr>
        </p:nvSpPr>
        <p:spPr>
          <a:xfrm>
            <a:off x="698925" y="3297100"/>
            <a:ext cx="2389500" cy="117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7"/>
          <p:cNvSpPr txBox="1">
            <a:spLocks noGrp="1"/>
          </p:cNvSpPr>
          <p:nvPr>
            <p:ph type="subTitle" idx="4"/>
          </p:nvPr>
        </p:nvSpPr>
        <p:spPr>
          <a:xfrm>
            <a:off x="3394864" y="332515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subTitle" idx="5"/>
          </p:nvPr>
        </p:nvSpPr>
        <p:spPr>
          <a:xfrm>
            <a:off x="6040003" y="3320000"/>
            <a:ext cx="2389500" cy="11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7"/>
          <p:cNvSpPr txBox="1">
            <a:spLocks noGrp="1"/>
          </p:cNvSpPr>
          <p:nvPr>
            <p:ph type="subTitle" idx="6"/>
          </p:nvPr>
        </p:nvSpPr>
        <p:spPr>
          <a:xfrm>
            <a:off x="3394864" y="281215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7"/>
          <p:cNvSpPr txBox="1">
            <a:spLocks noGrp="1"/>
          </p:cNvSpPr>
          <p:nvPr>
            <p:ph type="subTitle" idx="7"/>
          </p:nvPr>
        </p:nvSpPr>
        <p:spPr>
          <a:xfrm>
            <a:off x="6040003" y="2807000"/>
            <a:ext cx="2389500" cy="513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l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8"/>
          <p:cNvSpPr txBox="1">
            <a:spLocks noGrp="1"/>
          </p:cNvSpPr>
          <p:nvPr>
            <p:ph type="subTitle" idx="1"/>
          </p:nvPr>
        </p:nvSpPr>
        <p:spPr>
          <a:xfrm>
            <a:off x="721410" y="2614863"/>
            <a:ext cx="24129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0" name="Google Shape;90;p18"/>
          <p:cNvSpPr txBox="1">
            <a:spLocks noGrp="1"/>
          </p:cNvSpPr>
          <p:nvPr>
            <p:ph type="subTitle" idx="2"/>
          </p:nvPr>
        </p:nvSpPr>
        <p:spPr>
          <a:xfrm>
            <a:off x="3381908" y="2614864"/>
            <a:ext cx="24129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1" name="Google Shape;91;p18"/>
          <p:cNvSpPr txBox="1">
            <a:spLocks noGrp="1"/>
          </p:cNvSpPr>
          <p:nvPr>
            <p:ph type="subTitle" idx="3"/>
          </p:nvPr>
        </p:nvSpPr>
        <p:spPr>
          <a:xfrm>
            <a:off x="6009691" y="2614864"/>
            <a:ext cx="24129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92" name="Google Shape;92;p18"/>
          <p:cNvSpPr txBox="1">
            <a:spLocks noGrp="1"/>
          </p:cNvSpPr>
          <p:nvPr>
            <p:ph type="subTitle" idx="4"/>
          </p:nvPr>
        </p:nvSpPr>
        <p:spPr>
          <a:xfrm>
            <a:off x="719963" y="1535925"/>
            <a:ext cx="24129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8"/>
          <p:cNvSpPr txBox="1">
            <a:spLocks noGrp="1"/>
          </p:cNvSpPr>
          <p:nvPr>
            <p:ph type="subTitle" idx="5"/>
          </p:nvPr>
        </p:nvSpPr>
        <p:spPr>
          <a:xfrm>
            <a:off x="3380458" y="1535936"/>
            <a:ext cx="24129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8"/>
          <p:cNvSpPr txBox="1">
            <a:spLocks noGrp="1"/>
          </p:cNvSpPr>
          <p:nvPr>
            <p:ph type="subTitle" idx="6"/>
          </p:nvPr>
        </p:nvSpPr>
        <p:spPr>
          <a:xfrm>
            <a:off x="6008239" y="1535948"/>
            <a:ext cx="24129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8"/>
          <p:cNvSpPr>
            <a:spLocks noGrp="1"/>
          </p:cNvSpPr>
          <p:nvPr>
            <p:ph type="pic" idx="7"/>
          </p:nvPr>
        </p:nvSpPr>
        <p:spPr>
          <a:xfrm>
            <a:off x="-15300" y="3385800"/>
            <a:ext cx="9174600" cy="17577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9"/>
          <p:cNvSpPr txBox="1">
            <a:spLocks noGrp="1"/>
          </p:cNvSpPr>
          <p:nvPr>
            <p:ph type="subTitle" idx="1"/>
          </p:nvPr>
        </p:nvSpPr>
        <p:spPr>
          <a:xfrm>
            <a:off x="838961" y="1585277"/>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9" name="Google Shape;99;p19"/>
          <p:cNvSpPr txBox="1">
            <a:spLocks noGrp="1"/>
          </p:cNvSpPr>
          <p:nvPr>
            <p:ph type="subTitle" idx="2"/>
          </p:nvPr>
        </p:nvSpPr>
        <p:spPr>
          <a:xfrm>
            <a:off x="839025" y="1953578"/>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9"/>
          <p:cNvSpPr txBox="1">
            <a:spLocks noGrp="1"/>
          </p:cNvSpPr>
          <p:nvPr>
            <p:ph type="subTitle" idx="3"/>
          </p:nvPr>
        </p:nvSpPr>
        <p:spPr>
          <a:xfrm>
            <a:off x="6024298" y="195357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9"/>
          <p:cNvSpPr txBox="1">
            <a:spLocks noGrp="1"/>
          </p:cNvSpPr>
          <p:nvPr>
            <p:ph type="subTitle" idx="4"/>
          </p:nvPr>
        </p:nvSpPr>
        <p:spPr>
          <a:xfrm>
            <a:off x="839063" y="3456253"/>
            <a:ext cx="2280600" cy="5727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9"/>
          <p:cNvSpPr txBox="1">
            <a:spLocks noGrp="1"/>
          </p:cNvSpPr>
          <p:nvPr>
            <p:ph type="subTitle" idx="5"/>
          </p:nvPr>
        </p:nvSpPr>
        <p:spPr>
          <a:xfrm>
            <a:off x="6024335" y="3456253"/>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9"/>
          <p:cNvSpPr txBox="1">
            <a:spLocks noGrp="1"/>
          </p:cNvSpPr>
          <p:nvPr>
            <p:ph type="subTitle" idx="6"/>
          </p:nvPr>
        </p:nvSpPr>
        <p:spPr>
          <a:xfrm>
            <a:off x="839059" y="3087952"/>
            <a:ext cx="2280600" cy="466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9"/>
          <p:cNvSpPr txBox="1">
            <a:spLocks noGrp="1"/>
          </p:cNvSpPr>
          <p:nvPr>
            <p:ph type="subTitle" idx="7"/>
          </p:nvPr>
        </p:nvSpPr>
        <p:spPr>
          <a:xfrm>
            <a:off x="6024287" y="158527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19"/>
          <p:cNvSpPr txBox="1">
            <a:spLocks noGrp="1"/>
          </p:cNvSpPr>
          <p:nvPr>
            <p:ph type="subTitle" idx="8"/>
          </p:nvPr>
        </p:nvSpPr>
        <p:spPr>
          <a:xfrm>
            <a:off x="6024324" y="3087952"/>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9"/>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08"/>
        <p:cNvGrpSpPr/>
        <p:nvPr/>
      </p:nvGrpSpPr>
      <p:grpSpPr>
        <a:xfrm>
          <a:off x="0" y="0"/>
          <a:ext cx="0" cy="0"/>
          <a:chOff x="0" y="0"/>
          <a:chExt cx="0" cy="0"/>
        </a:xfrm>
      </p:grpSpPr>
      <p:sp>
        <p:nvSpPr>
          <p:cNvPr id="109" name="Google Shape;109;p20"/>
          <p:cNvSpPr/>
          <p:nvPr/>
        </p:nvSpPr>
        <p:spPr>
          <a:xfrm>
            <a:off x="8475" y="11800"/>
            <a:ext cx="9144000" cy="3263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txBox="1">
            <a:spLocks noGrp="1"/>
          </p:cNvSpPr>
          <p:nvPr>
            <p:ph type="title"/>
          </p:nvPr>
        </p:nvSpPr>
        <p:spPr>
          <a:xfrm>
            <a:off x="715100" y="2369125"/>
            <a:ext cx="3528300" cy="9057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5"/>
        <p:cNvGrpSpPr/>
        <p:nvPr/>
      </p:nvGrpSpPr>
      <p:grpSpPr>
        <a:xfrm>
          <a:off x="0" y="0"/>
          <a:ext cx="0" cy="0"/>
          <a:chOff x="0" y="0"/>
          <a:chExt cx="0" cy="0"/>
        </a:xfrm>
      </p:grpSpPr>
      <p:sp>
        <p:nvSpPr>
          <p:cNvPr id="116" name="Google Shape;116;p23"/>
          <p:cNvSpPr txBox="1">
            <a:spLocks noGrp="1"/>
          </p:cNvSpPr>
          <p:nvPr>
            <p:ph type="subTitle" idx="1"/>
          </p:nvPr>
        </p:nvSpPr>
        <p:spPr>
          <a:xfrm>
            <a:off x="801875" y="1971543"/>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3"/>
          <p:cNvSpPr txBox="1">
            <a:spLocks noGrp="1"/>
          </p:cNvSpPr>
          <p:nvPr>
            <p:ph type="subTitle" idx="2"/>
          </p:nvPr>
        </p:nvSpPr>
        <p:spPr>
          <a:xfrm>
            <a:off x="3517343" y="1971543"/>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3"/>
          <p:cNvSpPr txBox="1">
            <a:spLocks noGrp="1"/>
          </p:cNvSpPr>
          <p:nvPr>
            <p:ph type="subTitle" idx="3"/>
          </p:nvPr>
        </p:nvSpPr>
        <p:spPr>
          <a:xfrm>
            <a:off x="6234560" y="1971543"/>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3"/>
          <p:cNvSpPr txBox="1">
            <a:spLocks noGrp="1"/>
          </p:cNvSpPr>
          <p:nvPr>
            <p:ph type="subTitle" idx="4"/>
          </p:nvPr>
        </p:nvSpPr>
        <p:spPr>
          <a:xfrm>
            <a:off x="801875" y="3502091"/>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3"/>
          <p:cNvSpPr txBox="1">
            <a:spLocks noGrp="1"/>
          </p:cNvSpPr>
          <p:nvPr>
            <p:ph type="subTitle" idx="5"/>
          </p:nvPr>
        </p:nvSpPr>
        <p:spPr>
          <a:xfrm>
            <a:off x="3516668" y="3502091"/>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3"/>
          <p:cNvSpPr txBox="1">
            <a:spLocks noGrp="1"/>
          </p:cNvSpPr>
          <p:nvPr>
            <p:ph type="subTitle" idx="6"/>
          </p:nvPr>
        </p:nvSpPr>
        <p:spPr>
          <a:xfrm>
            <a:off x="6234560" y="3502091"/>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Golos Text"/>
                <a:ea typeface="Golos Text"/>
                <a:cs typeface="Golos Text"/>
                <a:sym typeface="Golos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3"/>
          <p:cNvSpPr txBox="1">
            <a:spLocks noGrp="1"/>
          </p:cNvSpPr>
          <p:nvPr>
            <p:ph type="subTitle" idx="7"/>
          </p:nvPr>
        </p:nvSpPr>
        <p:spPr>
          <a:xfrm>
            <a:off x="801875" y="159170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lt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 name="Google Shape;123;p23"/>
          <p:cNvSpPr txBox="1">
            <a:spLocks noGrp="1"/>
          </p:cNvSpPr>
          <p:nvPr>
            <p:ph type="subTitle" idx="8"/>
          </p:nvPr>
        </p:nvSpPr>
        <p:spPr>
          <a:xfrm>
            <a:off x="3515993" y="1591700"/>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4" name="Google Shape;124;p23"/>
          <p:cNvSpPr txBox="1">
            <a:spLocks noGrp="1"/>
          </p:cNvSpPr>
          <p:nvPr>
            <p:ph type="subTitle" idx="9"/>
          </p:nvPr>
        </p:nvSpPr>
        <p:spPr>
          <a:xfrm>
            <a:off x="6232160" y="1591700"/>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5" name="Google Shape;125;p23"/>
          <p:cNvSpPr txBox="1">
            <a:spLocks noGrp="1"/>
          </p:cNvSpPr>
          <p:nvPr>
            <p:ph type="subTitle" idx="13"/>
          </p:nvPr>
        </p:nvSpPr>
        <p:spPr>
          <a:xfrm>
            <a:off x="801875" y="312225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lt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6" name="Google Shape;126;p23"/>
          <p:cNvSpPr txBox="1">
            <a:spLocks noGrp="1"/>
          </p:cNvSpPr>
          <p:nvPr>
            <p:ph type="subTitle" idx="14"/>
          </p:nvPr>
        </p:nvSpPr>
        <p:spPr>
          <a:xfrm>
            <a:off x="3515318" y="3122239"/>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7" name="Google Shape;127;p23"/>
          <p:cNvSpPr txBox="1">
            <a:spLocks noGrp="1"/>
          </p:cNvSpPr>
          <p:nvPr>
            <p:ph type="subTitle" idx="15"/>
          </p:nvPr>
        </p:nvSpPr>
        <p:spPr>
          <a:xfrm>
            <a:off x="6232160" y="3122239"/>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Golos Text"/>
                <a:ea typeface="Golos Text"/>
                <a:cs typeface="Golos Text"/>
                <a:sym typeface="Golos Tex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0"/>
        <p:cNvGrpSpPr/>
        <p:nvPr/>
      </p:nvGrpSpPr>
      <p:grpSpPr>
        <a:xfrm>
          <a:off x="0" y="0"/>
          <a:ext cx="0" cy="0"/>
          <a:chOff x="0" y="0"/>
          <a:chExt cx="0" cy="0"/>
        </a:xfrm>
      </p:grpSpPr>
      <p:grpSp>
        <p:nvGrpSpPr>
          <p:cNvPr id="141" name="Google Shape;141;p26"/>
          <p:cNvGrpSpPr/>
          <p:nvPr/>
        </p:nvGrpSpPr>
        <p:grpSpPr>
          <a:xfrm rot="5400000" flipH="1">
            <a:off x="584525" y="-96837"/>
            <a:ext cx="874150" cy="1656438"/>
            <a:chOff x="385700" y="491188"/>
            <a:chExt cx="874150" cy="1656438"/>
          </a:xfrm>
        </p:grpSpPr>
        <p:sp>
          <p:nvSpPr>
            <p:cNvPr id="142" name="Google Shape;142;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6"/>
          <p:cNvGrpSpPr/>
          <p:nvPr/>
        </p:nvGrpSpPr>
        <p:grpSpPr>
          <a:xfrm rot="-5400000">
            <a:off x="7528550" y="-32912"/>
            <a:ext cx="874150" cy="1656438"/>
            <a:chOff x="385700" y="491188"/>
            <a:chExt cx="874150" cy="1656438"/>
          </a:xfrm>
        </p:grpSpPr>
        <p:sp>
          <p:nvSpPr>
            <p:cNvPr id="149" name="Google Shape;149;p2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a:spLocks noGrp="1"/>
          </p:cNvSpPr>
          <p:nvPr>
            <p:ph type="pic" idx="2"/>
          </p:nvPr>
        </p:nvSpPr>
        <p:spPr>
          <a:xfrm>
            <a:off x="0" y="-10650"/>
            <a:ext cx="9153000" cy="2684400"/>
          </a:xfrm>
          <a:prstGeom prst="rect">
            <a:avLst/>
          </a:prstGeom>
          <a:noFill/>
          <a:ln>
            <a:noFill/>
          </a:ln>
        </p:spPr>
      </p:sp>
      <p:sp>
        <p:nvSpPr>
          <p:cNvPr id="15" name="Google Shape;15;p3"/>
          <p:cNvSpPr txBox="1">
            <a:spLocks noGrp="1"/>
          </p:cNvSpPr>
          <p:nvPr>
            <p:ph type="title"/>
          </p:nvPr>
        </p:nvSpPr>
        <p:spPr>
          <a:xfrm>
            <a:off x="2391900" y="2982525"/>
            <a:ext cx="4360200" cy="674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3" hasCustomPrompt="1"/>
          </p:nvPr>
        </p:nvSpPr>
        <p:spPr>
          <a:xfrm>
            <a:off x="4021650" y="832025"/>
            <a:ext cx="1100700" cy="951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2391900" y="3657233"/>
            <a:ext cx="4360200" cy="405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7"/>
        <p:cNvGrpSpPr/>
        <p:nvPr/>
      </p:nvGrpSpPr>
      <p:grpSpPr>
        <a:xfrm>
          <a:off x="0" y="0"/>
          <a:ext cx="0" cy="0"/>
          <a:chOff x="0" y="0"/>
          <a:chExt cx="0" cy="0"/>
        </a:xfrm>
      </p:grpSpPr>
      <p:sp>
        <p:nvSpPr>
          <p:cNvPr id="158" name="Google Shape;158;p27"/>
          <p:cNvSpPr/>
          <p:nvPr/>
        </p:nvSpPr>
        <p:spPr>
          <a:xfrm>
            <a:off x="0" y="2633325"/>
            <a:ext cx="9144000" cy="250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oogle Shape;159;p27"/>
          <p:cNvGrpSpPr/>
          <p:nvPr/>
        </p:nvGrpSpPr>
        <p:grpSpPr>
          <a:xfrm>
            <a:off x="255688" y="2920838"/>
            <a:ext cx="1246725" cy="1529563"/>
            <a:chOff x="385700" y="491188"/>
            <a:chExt cx="1246725" cy="1529563"/>
          </a:xfrm>
        </p:grpSpPr>
        <p:sp>
          <p:nvSpPr>
            <p:cNvPr id="160" name="Google Shape;160;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27"/>
          <p:cNvGrpSpPr/>
          <p:nvPr/>
        </p:nvGrpSpPr>
        <p:grpSpPr>
          <a:xfrm flipH="1">
            <a:off x="7629263" y="2920838"/>
            <a:ext cx="1246725" cy="1529563"/>
            <a:chOff x="385700" y="491188"/>
            <a:chExt cx="1246725" cy="1529563"/>
          </a:xfrm>
        </p:grpSpPr>
        <p:sp>
          <p:nvSpPr>
            <p:cNvPr id="167" name="Google Shape;167;p27"/>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0" y="2347800"/>
            <a:ext cx="9144000" cy="279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1290763" y="28950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solidFill>
                  <a:schemeClr val="lt1"/>
                </a:solidFil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945638" y="28950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solidFill>
                  <a:schemeClr val="lt1"/>
                </a:solidFill>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290763"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 name="Google Shape;26;p5"/>
          <p:cNvSpPr txBox="1">
            <a:spLocks noGrp="1"/>
          </p:cNvSpPr>
          <p:nvPr>
            <p:ph type="subTitle" idx="4"/>
          </p:nvPr>
        </p:nvSpPr>
        <p:spPr>
          <a:xfrm>
            <a:off x="4945638" y="3531550"/>
            <a:ext cx="29076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 name="Google Shape;27;p5"/>
          <p:cNvSpPr txBox="1">
            <a:spLocks noGrp="1"/>
          </p:cNvSpPr>
          <p:nvPr>
            <p:ph type="title"/>
          </p:nvPr>
        </p:nvSpPr>
        <p:spPr>
          <a:xfrm>
            <a:off x="720000" y="52057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6"/>
          <p:cNvSpPr/>
          <p:nvPr/>
        </p:nvSpPr>
        <p:spPr>
          <a:xfrm>
            <a:off x="0" y="4608500"/>
            <a:ext cx="9162000" cy="34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0" y="4768446"/>
            <a:ext cx="9162000" cy="37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459325" y="1216450"/>
            <a:ext cx="8129700" cy="1660200"/>
          </a:xfrm>
          <a:prstGeom prst="rect">
            <a:avLst/>
          </a:prstGeom>
          <a:solidFill>
            <a:schemeClr val="dk2"/>
          </a:solidFill>
        </p:spPr>
        <p:txBody>
          <a:bodyPr spcFirstLastPara="1" wrap="square" lIns="91425" tIns="91425" rIns="91425" bIns="91425" anchor="ctr" anchorCtr="0">
            <a:noAutofit/>
          </a:bodyPr>
          <a:lstStyle>
            <a:lvl1pPr marL="457200" lvl="0" indent="-317500" algn="ctr"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4" name="Google Shape;34;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7"/>
          <p:cNvSpPr>
            <a:spLocks noGrp="1"/>
          </p:cNvSpPr>
          <p:nvPr>
            <p:ph type="pic" idx="2"/>
          </p:nvPr>
        </p:nvSpPr>
        <p:spPr>
          <a:xfrm>
            <a:off x="459325" y="3075375"/>
            <a:ext cx="8129700" cy="1860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a:spLocks noGrp="1"/>
          </p:cNvSpPr>
          <p:nvPr>
            <p:ph type="pic" idx="2"/>
          </p:nvPr>
        </p:nvSpPr>
        <p:spPr>
          <a:xfrm>
            <a:off x="-10125" y="-1900"/>
            <a:ext cx="9221700" cy="3575400"/>
          </a:xfrm>
          <a:prstGeom prst="rect">
            <a:avLst/>
          </a:prstGeom>
          <a:noFill/>
          <a:ln>
            <a:noFill/>
          </a:ln>
        </p:spPr>
      </p:sp>
      <p:sp>
        <p:nvSpPr>
          <p:cNvPr id="38" name="Google Shape;38;p8"/>
          <p:cNvSpPr txBox="1">
            <a:spLocks noGrp="1"/>
          </p:cNvSpPr>
          <p:nvPr>
            <p:ph type="title"/>
          </p:nvPr>
        </p:nvSpPr>
        <p:spPr>
          <a:xfrm>
            <a:off x="1973250" y="3020475"/>
            <a:ext cx="5197500" cy="158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a:spLocks noGrp="1"/>
          </p:cNvSpPr>
          <p:nvPr>
            <p:ph type="pic" idx="2"/>
          </p:nvPr>
        </p:nvSpPr>
        <p:spPr>
          <a:xfrm>
            <a:off x="10450" y="-12175"/>
            <a:ext cx="9144000" cy="5155800"/>
          </a:xfrm>
          <a:prstGeom prst="rect">
            <a:avLst/>
          </a:prstGeom>
          <a:noFill/>
          <a:ln>
            <a:noFill/>
          </a:ln>
        </p:spPr>
      </p:sp>
      <p:sp>
        <p:nvSpPr>
          <p:cNvPr id="41" name="Google Shape;41;p9"/>
          <p:cNvSpPr txBox="1">
            <a:spLocks noGrp="1"/>
          </p:cNvSpPr>
          <p:nvPr>
            <p:ph type="title"/>
          </p:nvPr>
        </p:nvSpPr>
        <p:spPr>
          <a:xfrm>
            <a:off x="1022725" y="1426950"/>
            <a:ext cx="3974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1022725" y="2268750"/>
            <a:ext cx="3974400" cy="16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a:spLocks noGrp="1"/>
          </p:cNvSpPr>
          <p:nvPr>
            <p:ph type="pic" idx="2"/>
          </p:nvPr>
        </p:nvSpPr>
        <p:spPr>
          <a:xfrm>
            <a:off x="10125" y="-1900"/>
            <a:ext cx="9144000" cy="5143500"/>
          </a:xfrm>
          <a:prstGeom prst="rect">
            <a:avLst/>
          </a:prstGeom>
          <a:noFill/>
          <a:ln>
            <a:noFill/>
          </a:ln>
        </p:spPr>
      </p:sp>
      <p:sp>
        <p:nvSpPr>
          <p:cNvPr id="45" name="Google Shape;45;p10"/>
          <p:cNvSpPr txBox="1">
            <a:spLocks noGrp="1"/>
          </p:cNvSpPr>
          <p:nvPr>
            <p:ph type="title"/>
          </p:nvPr>
        </p:nvSpPr>
        <p:spPr>
          <a:xfrm>
            <a:off x="421350" y="4035800"/>
            <a:ext cx="80076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5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1pPr>
            <a:lvl2pPr lvl="1"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2pPr>
            <a:lvl3pPr lvl="2"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3pPr>
            <a:lvl4pPr lvl="3"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4pPr>
            <a:lvl5pPr lvl="4"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5pPr>
            <a:lvl6pPr lvl="5"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6pPr>
            <a:lvl7pPr lvl="6"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7pPr>
            <a:lvl8pPr lvl="7"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8pPr>
            <a:lvl9pPr lvl="8" rtl="0">
              <a:spcBef>
                <a:spcPts val="0"/>
              </a:spcBef>
              <a:spcAft>
                <a:spcPts val="0"/>
              </a:spcAft>
              <a:buClr>
                <a:schemeClr val="dk1"/>
              </a:buClr>
              <a:buSzPts val="3500"/>
              <a:buFont typeface="Figtree"/>
              <a:buNone/>
              <a:defRPr sz="3500" b="1">
                <a:solidFill>
                  <a:schemeClr val="dk1"/>
                </a:solidFill>
                <a:latin typeface="Figtree"/>
                <a:ea typeface="Figtree"/>
                <a:cs typeface="Figtree"/>
                <a:sym typeface="Figtre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1pPr>
            <a:lvl2pPr marL="914400" lvl="1"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2pPr>
            <a:lvl3pPr marL="1371600" lvl="2"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3pPr>
            <a:lvl4pPr marL="1828800" lvl="3"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4pPr>
            <a:lvl5pPr marL="2286000" lvl="4"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5pPr>
            <a:lvl6pPr marL="2743200" lvl="5"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6pPr>
            <a:lvl7pPr marL="3200400" lvl="6"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7pPr>
            <a:lvl8pPr marL="3657600" lvl="7"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8pPr>
            <a:lvl9pPr marL="4114800" lvl="8" indent="-317500">
              <a:lnSpc>
                <a:spcPct val="100000"/>
              </a:lnSpc>
              <a:spcBef>
                <a:spcPts val="0"/>
              </a:spcBef>
              <a:spcAft>
                <a:spcPts val="0"/>
              </a:spcAft>
              <a:buClr>
                <a:schemeClr val="dk1"/>
              </a:buClr>
              <a:buSzPts val="1400"/>
              <a:buFont typeface="Figtree"/>
              <a:buChar char="■"/>
              <a:defRPr>
                <a:solidFill>
                  <a:schemeClr val="dk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9" r:id="rId18"/>
    <p:sldLayoutId id="2147483672" r:id="rId19"/>
    <p:sldLayoutId id="2147483673"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existek.com/blog/hospital-managment-system"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ctrTitle"/>
          </p:nvPr>
        </p:nvSpPr>
        <p:spPr>
          <a:xfrm>
            <a:off x="1526375" y="719800"/>
            <a:ext cx="6091200" cy="22788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dk1"/>
                </a:solidFill>
              </a:rPr>
              <a:t>HOSPITAL MANAGEMENT</a:t>
            </a:r>
            <a:br>
              <a:rPr lang="en" dirty="0">
                <a:solidFill>
                  <a:schemeClr val="dk1"/>
                </a:solidFill>
              </a:rPr>
            </a:br>
            <a:r>
              <a:rPr lang="en" dirty="0">
                <a:solidFill>
                  <a:schemeClr val="dk2"/>
                </a:solidFill>
              </a:rPr>
              <a:t>SYSTEM</a:t>
            </a:r>
            <a:endParaRPr dirty="0">
              <a:solidFill>
                <a:schemeClr val="dk2"/>
              </a:solidFill>
            </a:endParaRPr>
          </a:p>
        </p:txBody>
      </p:sp>
      <p:sp>
        <p:nvSpPr>
          <p:cNvPr id="184" name="Google Shape;184;p31"/>
          <p:cNvSpPr txBox="1">
            <a:spLocks noGrp="1"/>
          </p:cNvSpPr>
          <p:nvPr>
            <p:ph type="subTitle" idx="1"/>
          </p:nvPr>
        </p:nvSpPr>
        <p:spPr>
          <a:xfrm>
            <a:off x="1526375" y="3343650"/>
            <a:ext cx="6091200" cy="40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This is where our presentation begins</a:t>
            </a:r>
            <a:endParaRPr dirty="0"/>
          </a:p>
        </p:txBody>
      </p:sp>
      <p:grpSp>
        <p:nvGrpSpPr>
          <p:cNvPr id="185" name="Google Shape;185;p31"/>
          <p:cNvGrpSpPr/>
          <p:nvPr/>
        </p:nvGrpSpPr>
        <p:grpSpPr>
          <a:xfrm>
            <a:off x="385700" y="491188"/>
            <a:ext cx="874150" cy="1656438"/>
            <a:chOff x="385700" y="491188"/>
            <a:chExt cx="874150" cy="1656438"/>
          </a:xfrm>
        </p:grpSpPr>
        <p:sp>
          <p:nvSpPr>
            <p:cNvPr id="186" name="Google Shape;186;p31"/>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31"/>
          <p:cNvGrpSpPr/>
          <p:nvPr/>
        </p:nvGrpSpPr>
        <p:grpSpPr>
          <a:xfrm>
            <a:off x="7979525" y="2508025"/>
            <a:ext cx="898750" cy="1608525"/>
            <a:chOff x="8024600" y="2712150"/>
            <a:chExt cx="898750" cy="1608525"/>
          </a:xfrm>
        </p:grpSpPr>
        <p:sp>
          <p:nvSpPr>
            <p:cNvPr id="193" name="Google Shape;193;p31"/>
            <p:cNvSpPr/>
            <p:nvPr/>
          </p:nvSpPr>
          <p:spPr>
            <a:xfrm>
              <a:off x="8215375" y="3245950"/>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8457150" y="396667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8024600" y="407887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8569350" y="27121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8835750" y="3812075"/>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1E74D7D-3E77-B58D-6FE9-8735A2520930}"/>
              </a:ext>
            </a:extLst>
          </p:cNvPr>
          <p:cNvSpPr txBox="1"/>
          <p:nvPr/>
        </p:nvSpPr>
        <p:spPr>
          <a:xfrm>
            <a:off x="1964531" y="3808773"/>
            <a:ext cx="5493543" cy="307777"/>
          </a:xfrm>
          <a:prstGeom prst="rect">
            <a:avLst/>
          </a:prstGeom>
          <a:noFill/>
        </p:spPr>
        <p:txBody>
          <a:bodyPr wrap="square">
            <a:spAutoFit/>
          </a:bodyPr>
          <a:lstStyle/>
          <a:p>
            <a:pPr marL="0" lvl="0" indent="0" algn="ctr" rtl="0">
              <a:spcBef>
                <a:spcPts val="0"/>
              </a:spcBef>
              <a:spcAft>
                <a:spcPts val="0"/>
              </a:spcAft>
              <a:buNone/>
            </a:pPr>
            <a:r>
              <a:rPr lang="en-US" dirty="0">
                <a:latin typeface="Figtree" panose="020B0604020202020204" charset="0"/>
              </a:rPr>
              <a:t>By:  </a:t>
            </a:r>
            <a:r>
              <a:rPr lang="en-US" dirty="0" err="1">
                <a:latin typeface="Figtree" panose="020B0604020202020204" charset="0"/>
              </a:rPr>
              <a:t>Ridhi</a:t>
            </a:r>
            <a:r>
              <a:rPr lang="en-US" dirty="0">
                <a:latin typeface="Figtree" panose="020B0604020202020204" charset="0"/>
              </a:rPr>
              <a:t> Thakur , </a:t>
            </a:r>
            <a:r>
              <a:rPr lang="en-US" dirty="0" err="1">
                <a:latin typeface="Figtree" panose="020B0604020202020204" charset="0"/>
              </a:rPr>
              <a:t>Shiya</a:t>
            </a:r>
            <a:r>
              <a:rPr lang="en-US" dirty="0">
                <a:latin typeface="Figtree" panose="020B0604020202020204" charset="0"/>
              </a:rPr>
              <a:t> Mer , Harneet Kaur , Ira 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00B85E1-A0E4-F14B-0787-123CC95DAB44}"/>
              </a:ext>
            </a:extLst>
          </p:cNvPr>
          <p:cNvSpPr>
            <a:spLocks noGrp="1"/>
          </p:cNvSpPr>
          <p:nvPr>
            <p:ph type="subTitle" idx="1"/>
          </p:nvPr>
        </p:nvSpPr>
        <p:spPr/>
        <p:txBody>
          <a:bodyPr/>
          <a:lstStyle/>
          <a:p>
            <a:endParaRPr lang="en-IN"/>
          </a:p>
        </p:txBody>
      </p:sp>
      <p:sp>
        <p:nvSpPr>
          <p:cNvPr id="3" name="Title 2">
            <a:extLst>
              <a:ext uri="{FF2B5EF4-FFF2-40B4-BE49-F238E27FC236}">
                <a16:creationId xmlns:a16="http://schemas.microsoft.com/office/drawing/2014/main" id="{B75A81DC-93CD-A748-F076-B869439DE21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D784E8CE-2C5C-EC8D-FA1E-7F812FB20CC8}"/>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158810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BC99-8BA6-9FB1-8EFF-2C838D74DCFE}"/>
              </a:ext>
            </a:extLst>
          </p:cNvPr>
          <p:cNvSpPr>
            <a:spLocks noGrp="1"/>
          </p:cNvSpPr>
          <p:nvPr>
            <p:ph type="title"/>
          </p:nvPr>
        </p:nvSpPr>
        <p:spPr>
          <a:xfrm>
            <a:off x="2856874" y="2257299"/>
            <a:ext cx="4621281" cy="1131700"/>
          </a:xfrm>
        </p:spPr>
        <p:txBody>
          <a:bodyPr/>
          <a:lstStyle/>
          <a:p>
            <a:r>
              <a:rPr lang="en-IN" sz="4400" dirty="0">
                <a:solidFill>
                  <a:schemeClr val="accent4"/>
                </a:solidFill>
              </a:rPr>
              <a:t>ER DIAGRAM</a:t>
            </a:r>
          </a:p>
        </p:txBody>
      </p:sp>
      <p:grpSp>
        <p:nvGrpSpPr>
          <p:cNvPr id="3" name="Google Shape;9038;p71">
            <a:extLst>
              <a:ext uri="{FF2B5EF4-FFF2-40B4-BE49-F238E27FC236}">
                <a16:creationId xmlns:a16="http://schemas.microsoft.com/office/drawing/2014/main" id="{F45F1907-0FCD-E285-ABA4-383C75C0E8F9}"/>
              </a:ext>
            </a:extLst>
          </p:cNvPr>
          <p:cNvGrpSpPr/>
          <p:nvPr/>
        </p:nvGrpSpPr>
        <p:grpSpPr>
          <a:xfrm>
            <a:off x="4131367" y="3453292"/>
            <a:ext cx="981277" cy="885149"/>
            <a:chOff x="-37534750" y="2668075"/>
            <a:chExt cx="332400" cy="319900"/>
          </a:xfrm>
        </p:grpSpPr>
        <p:sp>
          <p:nvSpPr>
            <p:cNvPr id="4" name="Google Shape;9039;p71">
              <a:extLst>
                <a:ext uri="{FF2B5EF4-FFF2-40B4-BE49-F238E27FC236}">
                  <a16:creationId xmlns:a16="http://schemas.microsoft.com/office/drawing/2014/main" id="{D8F8B12B-411A-965F-AF97-C277CC143825}"/>
                </a:ext>
              </a:extLst>
            </p:cNvPr>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sp>
          <p:nvSpPr>
            <p:cNvPr id="5" name="Google Shape;9040;p71">
              <a:extLst>
                <a:ext uri="{FF2B5EF4-FFF2-40B4-BE49-F238E27FC236}">
                  <a16:creationId xmlns:a16="http://schemas.microsoft.com/office/drawing/2014/main" id="{607C98AD-A1AB-B748-B7D0-C1C6D50C01E2}"/>
                </a:ext>
              </a:extLst>
            </p:cNvPr>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endParaRPr>
            </a:p>
          </p:txBody>
        </p:sp>
      </p:grpSp>
    </p:spTree>
    <p:extLst>
      <p:ext uri="{BB962C8B-B14F-4D97-AF65-F5344CB8AC3E}">
        <p14:creationId xmlns:p14="http://schemas.microsoft.com/office/powerpoint/2010/main" val="2391738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D0358-3095-C237-7816-D7C349DB9610}"/>
              </a:ext>
            </a:extLst>
          </p:cNvPr>
          <p:cNvPicPr>
            <a:picLocks noChangeAspect="1"/>
          </p:cNvPicPr>
          <p:nvPr/>
        </p:nvPicPr>
        <p:blipFill>
          <a:blip r:embed="rId2"/>
          <a:stretch>
            <a:fillRect/>
          </a:stretch>
        </p:blipFill>
        <p:spPr>
          <a:xfrm>
            <a:off x="0" y="528637"/>
            <a:ext cx="9144000" cy="4086225"/>
          </a:xfrm>
          <a:prstGeom prst="rect">
            <a:avLst/>
          </a:prstGeom>
        </p:spPr>
      </p:pic>
    </p:spTree>
    <p:extLst>
      <p:ext uri="{BB962C8B-B14F-4D97-AF65-F5344CB8AC3E}">
        <p14:creationId xmlns:p14="http://schemas.microsoft.com/office/powerpoint/2010/main" val="397129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9"/>
          <p:cNvSpPr txBox="1">
            <a:spLocks noGrp="1"/>
          </p:cNvSpPr>
          <p:nvPr>
            <p:ph type="title"/>
          </p:nvPr>
        </p:nvSpPr>
        <p:spPr>
          <a:xfrm>
            <a:off x="321926" y="966338"/>
            <a:ext cx="8238262" cy="8105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800" dirty="0"/>
              <a:t>E</a:t>
            </a:r>
            <a:r>
              <a:rPr lang="en" sz="4800" dirty="0"/>
              <a:t>R to TABLE</a:t>
            </a:r>
            <a:endParaRPr sz="4800" dirty="0">
              <a:solidFill>
                <a:schemeClr val="dk2"/>
              </a:solidFill>
            </a:endParaRPr>
          </a:p>
        </p:txBody>
      </p:sp>
      <p:pic>
        <p:nvPicPr>
          <p:cNvPr id="401" name="Google Shape;401;p39"/>
          <p:cNvPicPr preferRelativeResize="0">
            <a:picLocks noGrp="1"/>
          </p:cNvPicPr>
          <p:nvPr>
            <p:ph type="pic" idx="7"/>
          </p:nvPr>
        </p:nvPicPr>
        <p:blipFill rotWithShape="1">
          <a:blip r:embed="rId3">
            <a:alphaModFix amt="85000"/>
          </a:blip>
          <a:srcRect t="35629" b="35626"/>
          <a:stretch/>
        </p:blipFill>
        <p:spPr>
          <a:xfrm>
            <a:off x="0" y="2644256"/>
            <a:ext cx="9174600" cy="2499244"/>
          </a:xfrm>
          <a:prstGeom prst="rect">
            <a:avLst/>
          </a:prstGeom>
        </p:spPr>
      </p:pic>
      <p:grpSp>
        <p:nvGrpSpPr>
          <p:cNvPr id="408" name="Google Shape;408;p39"/>
          <p:cNvGrpSpPr/>
          <p:nvPr/>
        </p:nvGrpSpPr>
        <p:grpSpPr>
          <a:xfrm rot="-5400000">
            <a:off x="7566288" y="386613"/>
            <a:ext cx="1734225" cy="1272413"/>
            <a:chOff x="-473275" y="931338"/>
            <a:chExt cx="1734225" cy="1272413"/>
          </a:xfrm>
        </p:grpSpPr>
        <p:sp>
          <p:nvSpPr>
            <p:cNvPr id="409" name="Google Shape;409;p39"/>
            <p:cNvSpPr/>
            <p:nvPr/>
          </p:nvSpPr>
          <p:spPr>
            <a:xfrm>
              <a:off x="-473275" y="18497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1097750" y="93133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859425" y="197065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961950" y="1511363"/>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07125" y="17060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39"/>
          <p:cNvGrpSpPr/>
          <p:nvPr/>
        </p:nvGrpSpPr>
        <p:grpSpPr>
          <a:xfrm rot="5400000" flipH="1">
            <a:off x="-66862" y="386613"/>
            <a:ext cx="1734225" cy="1272413"/>
            <a:chOff x="-473275" y="931338"/>
            <a:chExt cx="1734225" cy="1272413"/>
          </a:xfrm>
        </p:grpSpPr>
        <p:sp>
          <p:nvSpPr>
            <p:cNvPr id="416" name="Google Shape;416;p39"/>
            <p:cNvSpPr/>
            <p:nvPr/>
          </p:nvSpPr>
          <p:spPr>
            <a:xfrm>
              <a:off x="-473275" y="18497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1097750" y="93133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859425" y="197065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61950" y="1511363"/>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07125" y="17060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689B3-6951-FED6-93FB-531DA62BCDB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6522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41"/>
          <p:cNvPicPr preferRelativeResize="0">
            <a:picLocks noGrp="1"/>
          </p:cNvPicPr>
          <p:nvPr>
            <p:ph type="pic" idx="2"/>
          </p:nvPr>
        </p:nvPicPr>
        <p:blipFill rotWithShape="1">
          <a:blip r:embed="rId3">
            <a:alphaModFix amt="85000"/>
          </a:blip>
          <a:srcRect l="600" t="10565" r="-599" b="30769"/>
          <a:stretch/>
        </p:blipFill>
        <p:spPr>
          <a:xfrm>
            <a:off x="-10125" y="-1900"/>
            <a:ext cx="9221576" cy="3575426"/>
          </a:xfrm>
          <a:prstGeom prst="rect">
            <a:avLst/>
          </a:prstGeom>
        </p:spPr>
      </p:pic>
      <p:sp>
        <p:nvSpPr>
          <p:cNvPr id="448" name="Google Shape;448;p41"/>
          <p:cNvSpPr/>
          <p:nvPr/>
        </p:nvSpPr>
        <p:spPr>
          <a:xfrm>
            <a:off x="0" y="2649487"/>
            <a:ext cx="9144000" cy="2508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1"/>
          <p:cNvSpPr txBox="1">
            <a:spLocks noGrp="1"/>
          </p:cNvSpPr>
          <p:nvPr>
            <p:ph type="title"/>
          </p:nvPr>
        </p:nvSpPr>
        <p:spPr>
          <a:xfrm>
            <a:off x="1660051" y="3020475"/>
            <a:ext cx="5510699" cy="15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tx1"/>
                </a:solidFill>
              </a:rPr>
              <a:t>FUNCTIONS,</a:t>
            </a:r>
            <a:r>
              <a:rPr lang="en" sz="3200" dirty="0">
                <a:solidFill>
                  <a:schemeClr val="accent4"/>
                </a:solidFill>
              </a:rPr>
              <a:t>PROCEDURES AND EXCEPTIONS</a:t>
            </a:r>
            <a:endParaRPr sz="3200" dirty="0">
              <a:solidFill>
                <a:schemeClr val="accent4"/>
              </a:solidFill>
            </a:endParaRPr>
          </a:p>
        </p:txBody>
      </p:sp>
      <p:grpSp>
        <p:nvGrpSpPr>
          <p:cNvPr id="450" name="Google Shape;450;p41"/>
          <p:cNvGrpSpPr/>
          <p:nvPr/>
        </p:nvGrpSpPr>
        <p:grpSpPr>
          <a:xfrm>
            <a:off x="715088" y="2794738"/>
            <a:ext cx="1246725" cy="1529563"/>
            <a:chOff x="385700" y="491188"/>
            <a:chExt cx="1246725" cy="1529563"/>
          </a:xfrm>
        </p:grpSpPr>
        <p:sp>
          <p:nvSpPr>
            <p:cNvPr id="451" name="Google Shape;451;p41"/>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41"/>
          <p:cNvGrpSpPr/>
          <p:nvPr/>
        </p:nvGrpSpPr>
        <p:grpSpPr>
          <a:xfrm flipH="1">
            <a:off x="7467113" y="2794738"/>
            <a:ext cx="1246725" cy="1529563"/>
            <a:chOff x="385700" y="491188"/>
            <a:chExt cx="1246725" cy="1529563"/>
          </a:xfrm>
        </p:grpSpPr>
        <p:sp>
          <p:nvSpPr>
            <p:cNvPr id="458" name="Google Shape;458;p41"/>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94300" y="445025"/>
            <a:ext cx="8928281" cy="8609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Create</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create table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patient</a:t>
            </a:r>
            <a:r>
              <a:rPr lang="en-IN" sz="1800" dirty="0">
                <a:effectLst/>
                <a:latin typeface="Verdana" panose="020B0604030504040204" pitchFamily="34"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patient_id</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a:effectLst/>
                <a:latin typeface="Verdana" panose="020B0604030504040204" pitchFamily="34" charset="0"/>
                <a:ea typeface="Calibri" panose="020F0502020204030204" pitchFamily="34" charset="0"/>
                <a:cs typeface="Arial" panose="020B0604020202020204" pitchFamily="34" charset="0"/>
              </a:rPr>
              <a:t>int primary key,</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patient_name</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a:effectLst/>
                <a:latin typeface="Verdana" panose="020B0604030504040204" pitchFamily="34" charset="0"/>
                <a:ea typeface="Calibri" panose="020F0502020204030204" pitchFamily="34" charset="0"/>
                <a:cs typeface="Arial" panose="020B0604020202020204" pitchFamily="34" charset="0"/>
              </a:rPr>
              <a:t>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phone_no</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a:effectLst/>
                <a:latin typeface="Verdana" panose="020B0604030504040204" pitchFamily="34" charset="0"/>
                <a:ea typeface="Calibri" panose="020F0502020204030204" pitchFamily="34" charset="0"/>
                <a:cs typeface="Arial" panose="020B0604020202020204" pitchFamily="34" charset="0"/>
              </a:rPr>
              <a:t>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blood_group</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a:effectLst/>
                <a:latin typeface="Verdana" panose="020B0604030504040204" pitchFamily="34" charset="0"/>
                <a:ea typeface="Calibri" panose="020F0502020204030204" pitchFamily="34" charset="0"/>
                <a:cs typeface="Arial" panose="020B0604020202020204" pitchFamily="34" charset="0"/>
              </a:rPr>
              <a:t>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email</a:t>
            </a:r>
            <a:r>
              <a:rPr lang="en-IN" sz="1800" dirty="0">
                <a:effectLst/>
                <a:latin typeface="Verdana" panose="020B0604030504040204" pitchFamily="34" charset="0"/>
                <a:ea typeface="Calibri" panose="020F0502020204030204" pitchFamily="34" charset="0"/>
                <a:cs typeface="Arial" panose="020B0604020202020204" pitchFamily="34" charset="0"/>
              </a:rPr>
              <a:t> 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gender </a:t>
            </a:r>
            <a:r>
              <a:rPr lang="en-IN" sz="1800" dirty="0">
                <a:effectLst/>
                <a:latin typeface="Verdana" panose="020B0604030504040204" pitchFamily="34" charset="0"/>
                <a:ea typeface="Calibri" panose="020F0502020204030204" pitchFamily="34" charset="0"/>
                <a:cs typeface="Arial" panose="020B0604020202020204" pitchFamily="34" charset="0"/>
              </a:rPr>
              <a:t>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address </a:t>
            </a:r>
            <a:r>
              <a:rPr lang="en-IN" sz="1800" dirty="0">
                <a:effectLst/>
                <a:latin typeface="Verdana" panose="020B0604030504040204" pitchFamily="34" charset="0"/>
                <a:ea typeface="Calibri" panose="020F0502020204030204" pitchFamily="34" charset="0"/>
                <a:cs typeface="Arial" panose="020B0604020202020204" pitchFamily="34" charset="0"/>
              </a:rPr>
              <a:t>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disease</a:t>
            </a:r>
            <a:r>
              <a:rPr lang="en-IN" sz="1800" dirty="0">
                <a:effectLst/>
                <a:latin typeface="Verdana" panose="020B0604030504040204" pitchFamily="34" charset="0"/>
                <a:ea typeface="Calibri" panose="020F0502020204030204" pitchFamily="34" charset="0"/>
                <a:cs typeface="Arial" panose="020B0604020202020204" pitchFamily="34" charset="0"/>
              </a:rPr>
              <a:t> varchar(256)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arrival_date</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a:effectLst/>
                <a:latin typeface="Verdana" panose="020B0604030504040204" pitchFamily="34" charset="0"/>
                <a:ea typeface="Calibri" panose="020F0502020204030204" pitchFamily="34" charset="0"/>
                <a:cs typeface="Arial" panose="020B0604020202020204" pitchFamily="34" charset="0"/>
              </a:rPr>
              <a:t>date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    </a:t>
            </a:r>
            <a:r>
              <a:rPr lang="en-IN" sz="1800" dirty="0" err="1">
                <a:solidFill>
                  <a:schemeClr val="bg1"/>
                </a:solidFill>
                <a:effectLst/>
                <a:latin typeface="Verdana" panose="020B0604030504040204" pitchFamily="34" charset="0"/>
                <a:ea typeface="Calibri" panose="020F0502020204030204" pitchFamily="34" charset="0"/>
                <a:cs typeface="Arial" panose="020B0604020202020204" pitchFamily="34" charset="0"/>
              </a:rPr>
              <a:t>discharge_date</a:t>
            </a:r>
            <a:r>
              <a:rPr lang="en-IN" sz="1800" dirty="0">
                <a:effectLst/>
                <a:latin typeface="Verdana" panose="020B0604030504040204" pitchFamily="34" charset="0"/>
                <a:ea typeface="Calibri" panose="020F0502020204030204" pitchFamily="34" charset="0"/>
                <a:cs typeface="Arial" panose="020B0604020202020204" pitchFamily="34" charset="0"/>
              </a:rPr>
              <a:t> date not null</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054100" lvl="2" indent="0" algn="ctr">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Picture 32">
            <a:extLst>
              <a:ext uri="{FF2B5EF4-FFF2-40B4-BE49-F238E27FC236}">
                <a16:creationId xmlns:a16="http://schemas.microsoft.com/office/drawing/2014/main" id="{01F53EAE-85BF-EEFA-C007-E6D2CD9A3943}"/>
              </a:ext>
            </a:extLst>
          </p:cNvPr>
          <p:cNvPicPr>
            <a:picLocks noChangeAspect="1"/>
          </p:cNvPicPr>
          <p:nvPr/>
        </p:nvPicPr>
        <p:blipFill>
          <a:blip r:embed="rId3"/>
          <a:stretch>
            <a:fillRect/>
          </a:stretch>
        </p:blipFill>
        <p:spPr>
          <a:xfrm>
            <a:off x="7293015" y="2466381"/>
            <a:ext cx="1850985" cy="1842215"/>
          </a:xfrm>
          <a:prstGeom prst="rect">
            <a:avLst/>
          </a:prstGeom>
        </p:spPr>
      </p:pic>
      <p:pic>
        <p:nvPicPr>
          <p:cNvPr id="35" name="Picture 34">
            <a:extLst>
              <a:ext uri="{FF2B5EF4-FFF2-40B4-BE49-F238E27FC236}">
                <a16:creationId xmlns:a16="http://schemas.microsoft.com/office/drawing/2014/main" id="{D3A4C518-484B-2712-190E-04690614A2F1}"/>
              </a:ext>
            </a:extLst>
          </p:cNvPr>
          <p:cNvPicPr>
            <a:picLocks noChangeAspect="1"/>
          </p:cNvPicPr>
          <p:nvPr/>
        </p:nvPicPr>
        <p:blipFill>
          <a:blip r:embed="rId4"/>
          <a:stretch>
            <a:fillRect/>
          </a:stretch>
        </p:blipFill>
        <p:spPr>
          <a:xfrm>
            <a:off x="7327801" y="1218331"/>
            <a:ext cx="1785656" cy="1151385"/>
          </a:xfrm>
          <a:prstGeom prst="rect">
            <a:avLst/>
          </a:prstGeom>
        </p:spPr>
      </p:pic>
      <p:pic>
        <p:nvPicPr>
          <p:cNvPr id="37" name="Picture 36">
            <a:extLst>
              <a:ext uri="{FF2B5EF4-FFF2-40B4-BE49-F238E27FC236}">
                <a16:creationId xmlns:a16="http://schemas.microsoft.com/office/drawing/2014/main" id="{D4317EA1-E4C2-29FA-18CD-C135790DB71C}"/>
              </a:ext>
            </a:extLst>
          </p:cNvPr>
          <p:cNvPicPr>
            <a:picLocks noChangeAspect="1"/>
          </p:cNvPicPr>
          <p:nvPr/>
        </p:nvPicPr>
        <p:blipFill>
          <a:blip r:embed="rId5"/>
          <a:stretch>
            <a:fillRect/>
          </a:stretch>
        </p:blipFill>
        <p:spPr>
          <a:xfrm>
            <a:off x="5004231" y="2866628"/>
            <a:ext cx="2120971" cy="1959373"/>
          </a:xfrm>
          <a:prstGeom prst="rect">
            <a:avLst/>
          </a:prstGeom>
        </p:spPr>
      </p:pic>
      <p:pic>
        <p:nvPicPr>
          <p:cNvPr id="39" name="Picture 38">
            <a:extLst>
              <a:ext uri="{FF2B5EF4-FFF2-40B4-BE49-F238E27FC236}">
                <a16:creationId xmlns:a16="http://schemas.microsoft.com/office/drawing/2014/main" id="{7F737E96-1036-4D7A-51CC-807156C5D563}"/>
              </a:ext>
            </a:extLst>
          </p:cNvPr>
          <p:cNvPicPr>
            <a:picLocks noChangeAspect="1"/>
          </p:cNvPicPr>
          <p:nvPr/>
        </p:nvPicPr>
        <p:blipFill>
          <a:blip r:embed="rId6"/>
          <a:stretch>
            <a:fillRect/>
          </a:stretch>
        </p:blipFill>
        <p:spPr>
          <a:xfrm>
            <a:off x="5004231" y="1218331"/>
            <a:ext cx="2302768" cy="1648297"/>
          </a:xfrm>
          <a:prstGeom prst="rect">
            <a:avLst/>
          </a:prstGeom>
        </p:spPr>
      </p:pic>
      <p:pic>
        <p:nvPicPr>
          <p:cNvPr id="40" name="Picture 39">
            <a:extLst>
              <a:ext uri="{FF2B5EF4-FFF2-40B4-BE49-F238E27FC236}">
                <a16:creationId xmlns:a16="http://schemas.microsoft.com/office/drawing/2014/main" id="{04A5A313-0572-361C-352D-3D5B0CB8FF5A}"/>
              </a:ext>
            </a:extLst>
          </p:cNvPr>
          <p:cNvPicPr>
            <a:picLocks noChangeAspect="1"/>
          </p:cNvPicPr>
          <p:nvPr/>
        </p:nvPicPr>
        <p:blipFill rotWithShape="1">
          <a:blip r:embed="rId7"/>
          <a:srcRect t="15876"/>
          <a:stretch/>
        </p:blipFill>
        <p:spPr>
          <a:xfrm>
            <a:off x="7327801" y="3977787"/>
            <a:ext cx="1842806" cy="11657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94300" y="445025"/>
            <a:ext cx="8928281" cy="8609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Insert values into</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insert into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patient</a:t>
            </a:r>
            <a:r>
              <a:rPr lang="en-IN" sz="1800" dirty="0">
                <a:effectLst/>
                <a:latin typeface="Verdana" panose="020B0604030504040204" pitchFamily="34" charset="0"/>
                <a:ea typeface="Calibri" panose="020F0502020204030204" pitchFamily="34" charset="0"/>
                <a:cs typeface="Arial" panose="020B0604020202020204" pitchFamily="34" charset="0"/>
              </a:rPr>
              <a:t> values(</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1003,'Isha','7087392306','O+','ishanarang@gmail.com','Female','Abohar','Pregnant','29-April-2023','02-May-2023'</a:t>
            </a:r>
            <a:r>
              <a:rPr lang="en-IN" sz="1800" dirty="0">
                <a:solidFill>
                  <a:schemeClr val="tx1"/>
                </a:solidFill>
                <a:effectLst/>
                <a:latin typeface="Verdana" panose="020B0604030504040204" pitchFamily="34" charset="0"/>
                <a:ea typeface="Calibri" panose="020F0502020204030204" pitchFamily="34" charset="0"/>
                <a:cs typeface="Arial" panose="020B0604020202020204" pitchFamily="34" charset="0"/>
              </a:rPr>
              <a:t>);</a:t>
            </a:r>
            <a:endParaRPr lang="en-IN" sz="18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1800" dirty="0">
                <a:effectLst/>
                <a:latin typeface="Verdana" panose="020B0604030504040204" pitchFamily="34" charset="0"/>
                <a:ea typeface="Calibri" panose="020F0502020204030204" pitchFamily="34" charset="0"/>
                <a:cs typeface="Arial" panose="020B0604020202020204" pitchFamily="34" charset="0"/>
              </a:rPr>
              <a:t>insert into </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patient</a:t>
            </a:r>
            <a:r>
              <a:rPr lang="en-IN" sz="1800" dirty="0">
                <a:effectLst/>
                <a:latin typeface="Verdana" panose="020B0604030504040204" pitchFamily="34" charset="0"/>
                <a:ea typeface="Calibri" panose="020F0502020204030204" pitchFamily="34" charset="0"/>
                <a:cs typeface="Arial" panose="020B0604020202020204" pitchFamily="34" charset="0"/>
              </a:rPr>
              <a:t> values(</a:t>
            </a:r>
            <a:r>
              <a:rPr lang="en-IN" sz="1800" dirty="0">
                <a:solidFill>
                  <a:schemeClr val="bg1"/>
                </a:solidFill>
                <a:effectLst/>
                <a:latin typeface="Verdana" panose="020B0604030504040204" pitchFamily="34" charset="0"/>
                <a:ea typeface="Calibri" panose="020F0502020204030204" pitchFamily="34" charset="0"/>
                <a:cs typeface="Arial" panose="020B0604020202020204" pitchFamily="34" charset="0"/>
              </a:rPr>
              <a:t>1004,'Shivam','9815381061','A-','shivambector@gmail.com','Male','Chandigarh','Nerve Dislocation','27-April-2023','30-April-2023</a:t>
            </a:r>
            <a:r>
              <a:rPr lang="en-IN" sz="1800" dirty="0">
                <a:effectLst/>
                <a:latin typeface="Verdana" panose="020B0604030504040204" pitchFamily="34" charset="0"/>
                <a:ea typeface="Calibri" panose="020F0502020204030204" pitchFamily="34" charset="0"/>
                <a:cs typeface="Arial" panose="020B0604020202020204" pitchFamily="34" charset="0"/>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1054100" lvl="2" indent="0" algn="ctr">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CEA26C4-8C29-F326-8C7F-13DA1369C04E}"/>
              </a:ext>
            </a:extLst>
          </p:cNvPr>
          <p:cNvPicPr>
            <a:picLocks noChangeAspect="1"/>
          </p:cNvPicPr>
          <p:nvPr/>
        </p:nvPicPr>
        <p:blipFill>
          <a:blip r:embed="rId3"/>
          <a:stretch>
            <a:fillRect/>
          </a:stretch>
        </p:blipFill>
        <p:spPr>
          <a:xfrm>
            <a:off x="7738641" y="1210805"/>
            <a:ext cx="1405359" cy="1483538"/>
          </a:xfrm>
          <a:prstGeom prst="rect">
            <a:avLst/>
          </a:prstGeom>
        </p:spPr>
      </p:pic>
      <p:pic>
        <p:nvPicPr>
          <p:cNvPr id="7" name="Picture 6">
            <a:extLst>
              <a:ext uri="{FF2B5EF4-FFF2-40B4-BE49-F238E27FC236}">
                <a16:creationId xmlns:a16="http://schemas.microsoft.com/office/drawing/2014/main" id="{D0769661-606B-D900-C2D4-8DBB75946CE6}"/>
              </a:ext>
            </a:extLst>
          </p:cNvPr>
          <p:cNvPicPr>
            <a:picLocks noChangeAspect="1"/>
          </p:cNvPicPr>
          <p:nvPr/>
        </p:nvPicPr>
        <p:blipFill>
          <a:blip r:embed="rId4"/>
          <a:stretch>
            <a:fillRect/>
          </a:stretch>
        </p:blipFill>
        <p:spPr>
          <a:xfrm>
            <a:off x="6750502" y="2640922"/>
            <a:ext cx="2393498" cy="1468004"/>
          </a:xfrm>
          <a:prstGeom prst="rect">
            <a:avLst/>
          </a:prstGeom>
        </p:spPr>
      </p:pic>
      <p:pic>
        <p:nvPicPr>
          <p:cNvPr id="11" name="Picture 10">
            <a:extLst>
              <a:ext uri="{FF2B5EF4-FFF2-40B4-BE49-F238E27FC236}">
                <a16:creationId xmlns:a16="http://schemas.microsoft.com/office/drawing/2014/main" id="{5EA4419C-4E3F-02AB-D756-291366AD9881}"/>
              </a:ext>
            </a:extLst>
          </p:cNvPr>
          <p:cNvPicPr>
            <a:picLocks noChangeAspect="1"/>
          </p:cNvPicPr>
          <p:nvPr/>
        </p:nvPicPr>
        <p:blipFill>
          <a:blip r:embed="rId5"/>
          <a:stretch>
            <a:fillRect/>
          </a:stretch>
        </p:blipFill>
        <p:spPr>
          <a:xfrm>
            <a:off x="5014529" y="2640922"/>
            <a:ext cx="1735973" cy="1468004"/>
          </a:xfrm>
          <a:prstGeom prst="rect">
            <a:avLst/>
          </a:prstGeom>
        </p:spPr>
      </p:pic>
      <p:pic>
        <p:nvPicPr>
          <p:cNvPr id="13" name="Picture 12">
            <a:extLst>
              <a:ext uri="{FF2B5EF4-FFF2-40B4-BE49-F238E27FC236}">
                <a16:creationId xmlns:a16="http://schemas.microsoft.com/office/drawing/2014/main" id="{381169A3-1267-1A57-39C3-50C388F0278D}"/>
              </a:ext>
            </a:extLst>
          </p:cNvPr>
          <p:cNvPicPr>
            <a:picLocks noChangeAspect="1"/>
          </p:cNvPicPr>
          <p:nvPr/>
        </p:nvPicPr>
        <p:blipFill>
          <a:blip r:embed="rId6"/>
          <a:stretch>
            <a:fillRect/>
          </a:stretch>
        </p:blipFill>
        <p:spPr>
          <a:xfrm>
            <a:off x="5043416" y="4108926"/>
            <a:ext cx="4100583" cy="1034574"/>
          </a:xfrm>
          <a:prstGeom prst="rect">
            <a:avLst/>
          </a:prstGeom>
        </p:spPr>
      </p:pic>
      <p:pic>
        <p:nvPicPr>
          <p:cNvPr id="15" name="Picture 14">
            <a:extLst>
              <a:ext uri="{FF2B5EF4-FFF2-40B4-BE49-F238E27FC236}">
                <a16:creationId xmlns:a16="http://schemas.microsoft.com/office/drawing/2014/main" id="{34C0B7C1-7018-F178-5183-A4BD02C9D8B0}"/>
              </a:ext>
            </a:extLst>
          </p:cNvPr>
          <p:cNvPicPr>
            <a:picLocks noChangeAspect="1"/>
          </p:cNvPicPr>
          <p:nvPr/>
        </p:nvPicPr>
        <p:blipFill>
          <a:blip r:embed="rId7"/>
          <a:stretch>
            <a:fillRect/>
          </a:stretch>
        </p:blipFill>
        <p:spPr>
          <a:xfrm>
            <a:off x="5014529" y="1210805"/>
            <a:ext cx="2767774" cy="1464120"/>
          </a:xfrm>
          <a:prstGeom prst="rect">
            <a:avLst/>
          </a:prstGeom>
        </p:spPr>
      </p:pic>
    </p:spTree>
    <p:extLst>
      <p:ext uri="{BB962C8B-B14F-4D97-AF65-F5344CB8AC3E}">
        <p14:creationId xmlns:p14="http://schemas.microsoft.com/office/powerpoint/2010/main" val="1158162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94300" y="445025"/>
            <a:ext cx="8928281" cy="8609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Triggers in</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CREATE OR REPLACE TRIGGER </a:t>
            </a:r>
            <a:r>
              <a:rPr lang="en-IN" sz="1800" dirty="0" err="1">
                <a:solidFill>
                  <a:schemeClr val="accent2"/>
                </a:solidFill>
                <a:effectLst/>
                <a:latin typeface="Figtree" panose="020B0604020202020204" charset="0"/>
                <a:ea typeface="Calibri" panose="020F0502020204030204" pitchFamily="34" charset="0"/>
                <a:cs typeface="Arial" panose="020B0604020202020204" pitchFamily="34" charset="0"/>
              </a:rPr>
              <a:t>trg_patient</a:t>
            </a:r>
            <a:endParaRPr lang="en-IN" sz="1800" dirty="0">
              <a:solidFill>
                <a:schemeClr val="accent2"/>
              </a:solidFill>
              <a:latin typeface="Figtree" panose="020B0604020202020204" charset="0"/>
              <a:ea typeface="Calibri" panose="020F0502020204030204" pitchFamily="34" charset="0"/>
              <a:cs typeface="Arial" panose="020B0604020202020204" pitchFamily="34" charset="0"/>
            </a:endParaRP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AFTER INSERT  ON </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patient</a:t>
            </a:r>
            <a:endParaRPr lang="en-IN" sz="1800" dirty="0">
              <a:solidFill>
                <a:schemeClr val="accent2"/>
              </a:solidFill>
              <a:latin typeface="Figtree" panose="020B0604020202020204" charset="0"/>
              <a:ea typeface="Calibri" panose="020F0502020204030204" pitchFamily="34" charset="0"/>
              <a:cs typeface="Arial" panose="020B0604020202020204" pitchFamily="34" charset="0"/>
            </a:endParaRP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FOR EACH ROW</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BEGIN</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dbms_output.put_line(</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'Rows is inserted patient</a:t>
            </a:r>
            <a:r>
              <a:rPr lang="en-IN" sz="1800" dirty="0">
                <a:effectLst/>
                <a:latin typeface="Figtree" panose="020B0604020202020204" charset="0"/>
                <a:ea typeface="Calibri" panose="020F0502020204030204" pitchFamily="34" charset="0"/>
                <a:cs typeface="Arial" panose="020B0604020202020204" pitchFamily="34" charset="0"/>
              </a:rPr>
              <a:t>');</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END;</a:t>
            </a:r>
          </a:p>
          <a:p>
            <a:pPr marL="1054100" lvl="2" indent="0" algn="ctr">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2374542D-3F27-F138-6B39-F2A5D33A52CB}"/>
              </a:ext>
            </a:extLst>
          </p:cNvPr>
          <p:cNvPicPr>
            <a:picLocks noChangeAspect="1"/>
          </p:cNvPicPr>
          <p:nvPr/>
        </p:nvPicPr>
        <p:blipFill>
          <a:blip r:embed="rId3"/>
          <a:stretch>
            <a:fillRect/>
          </a:stretch>
        </p:blipFill>
        <p:spPr>
          <a:xfrm>
            <a:off x="5003903" y="1171009"/>
            <a:ext cx="4140097" cy="3979397"/>
          </a:xfrm>
          <a:prstGeom prst="rect">
            <a:avLst/>
          </a:prstGeom>
        </p:spPr>
      </p:pic>
    </p:spTree>
    <p:extLst>
      <p:ext uri="{BB962C8B-B14F-4D97-AF65-F5344CB8AC3E}">
        <p14:creationId xmlns:p14="http://schemas.microsoft.com/office/powerpoint/2010/main" val="70729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94300" y="445025"/>
            <a:ext cx="8928281" cy="8609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Exceptions in</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BEGIN</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UPDATE </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employee</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SET </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salary = 50000</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WHERE </a:t>
            </a:r>
            <a:r>
              <a:rPr lang="en-IN" sz="1800" dirty="0" err="1">
                <a:solidFill>
                  <a:schemeClr val="accent2"/>
                </a:solidFill>
                <a:effectLst/>
                <a:latin typeface="Figtree" panose="020B0604020202020204" charset="0"/>
                <a:ea typeface="Calibri" panose="020F0502020204030204" pitchFamily="34" charset="0"/>
                <a:cs typeface="Arial" panose="020B0604020202020204" pitchFamily="34" charset="0"/>
              </a:rPr>
              <a:t>employee_id</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 = 16;</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EXCEPTION</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WHEN NO_DATA_FOUND THEN</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DBMS_OUTPUT.PUT_LINE(</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'Employee record not found'</a:t>
            </a:r>
            <a:r>
              <a:rPr lang="en-IN" sz="1800" dirty="0">
                <a:effectLst/>
                <a:latin typeface="Figtree" panose="020B0604020202020204" charset="0"/>
                <a:ea typeface="Calibri" panose="020F0502020204030204" pitchFamily="34" charset="0"/>
                <a:cs typeface="Arial" panose="020B0604020202020204" pitchFamily="34" charset="0"/>
              </a:rPr>
              <a:t>);</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WHEN OTHERS THEN</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DBMS_OUTPUT.PUT_LINE(</a:t>
            </a:r>
            <a:r>
              <a:rPr lang="en-IN" sz="1800" dirty="0">
                <a:solidFill>
                  <a:schemeClr val="accent2"/>
                </a:solidFill>
                <a:effectLst/>
                <a:latin typeface="Figtree" panose="020B0604020202020204" charset="0"/>
                <a:ea typeface="Calibri" panose="020F0502020204030204" pitchFamily="34" charset="0"/>
                <a:cs typeface="Arial" panose="020B0604020202020204" pitchFamily="34" charset="0"/>
              </a:rPr>
              <a:t>'Error updating employee record: ' || SQLERRM</a:t>
            </a:r>
            <a:r>
              <a:rPr lang="en-IN" sz="1800" dirty="0">
                <a:effectLst/>
                <a:latin typeface="Figtree" panose="020B0604020202020204" charset="0"/>
                <a:ea typeface="Calibri" panose="020F0502020204030204" pitchFamily="34" charset="0"/>
                <a:cs typeface="Arial" panose="020B0604020202020204" pitchFamily="34" charset="0"/>
              </a:rPr>
              <a:t>);</a:t>
            </a:r>
          </a:p>
          <a:p>
            <a:pPr marL="139700" indent="0" algn="l">
              <a:buNone/>
            </a:pPr>
            <a:r>
              <a:rPr lang="en-IN" sz="1800" dirty="0">
                <a:effectLst/>
                <a:latin typeface="Figtree" panose="020B0604020202020204" charset="0"/>
                <a:ea typeface="Calibri" panose="020F0502020204030204" pitchFamily="34" charset="0"/>
                <a:cs typeface="Arial" panose="020B0604020202020204" pitchFamily="34" charset="0"/>
              </a:rPr>
              <a:t>END;</a:t>
            </a:r>
          </a:p>
          <a:p>
            <a:pPr marL="1054100" lvl="2" indent="0">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F6FF1B7-6F79-D150-351C-F8F99FA2F82E}"/>
              </a:ext>
            </a:extLst>
          </p:cNvPr>
          <p:cNvPicPr>
            <a:picLocks noChangeAspect="1"/>
          </p:cNvPicPr>
          <p:nvPr/>
        </p:nvPicPr>
        <p:blipFill>
          <a:blip r:embed="rId3"/>
          <a:stretch>
            <a:fillRect/>
          </a:stretch>
        </p:blipFill>
        <p:spPr>
          <a:xfrm>
            <a:off x="5007768" y="2507456"/>
            <a:ext cx="4136231" cy="923925"/>
          </a:xfrm>
          <a:prstGeom prst="rect">
            <a:avLst/>
          </a:prstGeom>
        </p:spPr>
      </p:pic>
    </p:spTree>
    <p:extLst>
      <p:ext uri="{BB962C8B-B14F-4D97-AF65-F5344CB8AC3E}">
        <p14:creationId xmlns:p14="http://schemas.microsoft.com/office/powerpoint/2010/main" val="50073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879687" y="407625"/>
            <a:ext cx="8095388" cy="757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CONTENTS OF </a:t>
            </a:r>
            <a:r>
              <a:rPr lang="en" sz="3200" dirty="0">
                <a:solidFill>
                  <a:schemeClr val="dk2"/>
                </a:solidFill>
              </a:rPr>
              <a:t>THIS PRESENTATION</a:t>
            </a:r>
            <a:endParaRPr sz="3200" dirty="0">
              <a:solidFill>
                <a:schemeClr val="dk2"/>
              </a:solidFill>
            </a:endParaRPr>
          </a:p>
        </p:txBody>
      </p:sp>
      <p:sp>
        <p:nvSpPr>
          <p:cNvPr id="203" name="Google Shape;203;p32"/>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presentation comprises of the following information :</a:t>
            </a:r>
          </a:p>
          <a:p>
            <a:pPr marL="0" lvl="0" indent="0" algn="l" rtl="0">
              <a:spcBef>
                <a:spcPts val="0"/>
              </a:spcBef>
              <a:spcAft>
                <a:spcPts val="0"/>
              </a:spcAft>
              <a:buNone/>
            </a:pPr>
            <a:endParaRPr dirty="0"/>
          </a:p>
        </p:txBody>
      </p:sp>
      <p:grpSp>
        <p:nvGrpSpPr>
          <p:cNvPr id="207" name="Google Shape;207;p32"/>
          <p:cNvGrpSpPr/>
          <p:nvPr/>
        </p:nvGrpSpPr>
        <p:grpSpPr>
          <a:xfrm flipH="1">
            <a:off x="8264313" y="201796"/>
            <a:ext cx="807244" cy="963628"/>
            <a:chOff x="150975" y="491188"/>
            <a:chExt cx="1170050" cy="1368688"/>
          </a:xfrm>
        </p:grpSpPr>
        <p:sp>
          <p:nvSpPr>
            <p:cNvPr id="208" name="Google Shape;208;p32"/>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533950" y="12401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1208825" y="1168863"/>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238575" y="161807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2"/>
            <p:cNvSpPr/>
            <p:nvPr/>
          </p:nvSpPr>
          <p:spPr>
            <a:xfrm>
              <a:off x="150975" y="10000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43;p34">
            <a:extLst>
              <a:ext uri="{FF2B5EF4-FFF2-40B4-BE49-F238E27FC236}">
                <a16:creationId xmlns:a16="http://schemas.microsoft.com/office/drawing/2014/main" id="{87033853-F9E4-66F5-4C44-F21F35359F61}"/>
              </a:ext>
            </a:extLst>
          </p:cNvPr>
          <p:cNvSpPr/>
          <p:nvPr/>
        </p:nvSpPr>
        <p:spPr>
          <a:xfrm>
            <a:off x="257175" y="1621199"/>
            <a:ext cx="8558213" cy="3114676"/>
          </a:xfrm>
          <a:prstGeom prst="rect">
            <a:avLst/>
          </a:prstGeom>
          <a:solidFill>
            <a:schemeClr val="dk2"/>
          </a:solidFill>
          <a:ln>
            <a:noFill/>
          </a:ln>
        </p:spPr>
        <p:txBody>
          <a:bodyPr spcFirstLastPara="1" wrap="square" lIns="91425" tIns="91425" rIns="91425" bIns="91425" anchor="ctr" anchorCtr="0">
            <a:noAutofit/>
          </a:bodyPr>
          <a:lstStyle/>
          <a:p>
            <a:pPr algn="l">
              <a:buFont typeface="+mj-lt"/>
              <a:buAutoNum type="arabicPeriod"/>
            </a:pPr>
            <a:r>
              <a:rPr lang="en-US" b="0" i="0" dirty="0">
                <a:solidFill>
                  <a:schemeClr val="accent3"/>
                </a:solidFill>
                <a:effectLst/>
                <a:latin typeface="Figtree" panose="020B0604020202020204" charset="0"/>
              </a:rPr>
              <a:t>Patient management: This module manages patient records, including patient registration, admission, discharge, and transfer. </a:t>
            </a:r>
          </a:p>
          <a:p>
            <a:pPr algn="l">
              <a:buFont typeface="+mj-lt"/>
              <a:buAutoNum type="arabicPeriod"/>
            </a:pPr>
            <a:r>
              <a:rPr lang="en-US" b="0" i="0" dirty="0">
                <a:solidFill>
                  <a:schemeClr val="accent3"/>
                </a:solidFill>
                <a:effectLst/>
                <a:latin typeface="Figtree" panose="020B0604020202020204" charset="0"/>
              </a:rPr>
              <a:t>Appointment scheduling: This module manages patient appointments, including scheduling, rescheduling, and cancellations. </a:t>
            </a:r>
          </a:p>
          <a:p>
            <a:pPr algn="l">
              <a:buFont typeface="+mj-lt"/>
              <a:buAutoNum type="arabicPeriod"/>
            </a:pPr>
            <a:r>
              <a:rPr lang="en-US" b="0" i="0" dirty="0">
                <a:solidFill>
                  <a:schemeClr val="accent3"/>
                </a:solidFill>
                <a:effectLst/>
                <a:latin typeface="Figtree" panose="020B0604020202020204" charset="0"/>
              </a:rPr>
              <a:t>Staff management: This module manages the information of hospital staff, including doctors, nurses, technicians, and administrative staff. </a:t>
            </a:r>
          </a:p>
          <a:p>
            <a:pPr algn="l">
              <a:buFont typeface="+mj-lt"/>
              <a:buAutoNum type="arabicPeriod"/>
            </a:pPr>
            <a:r>
              <a:rPr lang="en-US" b="0" i="0" dirty="0">
                <a:solidFill>
                  <a:schemeClr val="accent3"/>
                </a:solidFill>
                <a:effectLst/>
                <a:latin typeface="Figtree" panose="020B0604020202020204" charset="0"/>
              </a:rPr>
              <a:t>Reporting and analytics: This module generates reports and analytics based on the data collected in other modules. It includes features such as patient outcomes, staff productivity, and financial performance.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23593" y="478053"/>
            <a:ext cx="8928281" cy="8609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Cursors and Constraints into</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lgn="l">
              <a:buNone/>
            </a:pPr>
            <a:r>
              <a:rPr lang="en-IN" sz="1200" dirty="0">
                <a:solidFill>
                  <a:schemeClr val="accent2"/>
                </a:solidFill>
                <a:effectLst/>
                <a:latin typeface="Figtree" panose="020B0604020202020204" charset="0"/>
                <a:ea typeface="Calibri" panose="020F0502020204030204" pitchFamily="34" charset="0"/>
                <a:cs typeface="Arial" panose="020B0604020202020204" pitchFamily="34" charset="0"/>
              </a:rPr>
              <a:t>DECLARE</a:t>
            </a:r>
          </a:p>
          <a:p>
            <a:pPr marL="139700" indent="0" algn="l">
              <a:buNone/>
            </a:pPr>
            <a:r>
              <a:rPr lang="en-IN" sz="1200" dirty="0">
                <a:solidFill>
                  <a:schemeClr val="accent2"/>
                </a:solidFill>
                <a:effectLst/>
                <a:latin typeface="Figtree" panose="020B0604020202020204" charset="0"/>
                <a:ea typeface="Calibri" panose="020F0502020204030204" pitchFamily="34" charset="0"/>
                <a:cs typeface="Arial" panose="020B0604020202020204" pitchFamily="34" charset="0"/>
              </a:rPr>
              <a:t>CURSOR C1 IS SELECT * FROM </a:t>
            </a:r>
            <a:r>
              <a:rPr lang="en-IN" sz="1200" dirty="0">
                <a:effectLst/>
                <a:latin typeface="Figtree" panose="020B0604020202020204" charset="0"/>
                <a:ea typeface="Calibri" panose="020F0502020204030204" pitchFamily="34" charset="0"/>
                <a:cs typeface="Arial" panose="020B0604020202020204" pitchFamily="34" charset="0"/>
              </a:rPr>
              <a:t>employee order by salary </a:t>
            </a:r>
            <a:r>
              <a:rPr lang="en-IN" sz="1200" dirty="0" err="1">
                <a:effectLst/>
                <a:latin typeface="Figtree" panose="020B0604020202020204" charset="0"/>
                <a:ea typeface="Calibri" panose="020F0502020204030204" pitchFamily="34" charset="0"/>
                <a:cs typeface="Arial" panose="020B0604020202020204" pitchFamily="34" charset="0"/>
              </a:rPr>
              <a:t>desc</a:t>
            </a:r>
            <a:r>
              <a:rPr lang="en-IN" sz="1200" dirty="0">
                <a:effectLst/>
                <a:latin typeface="Figtree" panose="020B0604020202020204" charset="0"/>
                <a:ea typeface="Calibri" panose="020F0502020204030204" pitchFamily="34" charset="0"/>
                <a:cs typeface="Arial" panose="020B0604020202020204" pitchFamily="34" charset="0"/>
              </a:rPr>
              <a:t> ;</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rec </a:t>
            </a:r>
            <a:r>
              <a:rPr lang="en-IN" sz="1200" dirty="0" err="1">
                <a:effectLst/>
                <a:latin typeface="Figtree" panose="020B0604020202020204" charset="0"/>
                <a:ea typeface="Calibri" panose="020F0502020204030204" pitchFamily="34" charset="0"/>
                <a:cs typeface="Arial" panose="020B0604020202020204" pitchFamily="34" charset="0"/>
              </a:rPr>
              <a:t>employee%rowtype</a:t>
            </a:r>
            <a:r>
              <a:rPr lang="en-IN" sz="1200" dirty="0">
                <a:effectLst/>
                <a:latin typeface="Figtree" panose="020B0604020202020204" charset="0"/>
                <a:ea typeface="Calibri" panose="020F0502020204030204" pitchFamily="34" charset="0"/>
                <a:cs typeface="Arial" panose="020B0604020202020204" pitchFamily="34" charset="0"/>
              </a:rPr>
              <a:t>;</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begin</a:t>
            </a:r>
          </a:p>
          <a:p>
            <a:pPr marL="139700" indent="0" algn="l">
              <a:buNone/>
            </a:pPr>
            <a:r>
              <a:rPr lang="en-IN" sz="1200" dirty="0">
                <a:solidFill>
                  <a:schemeClr val="accent2"/>
                </a:solidFill>
                <a:effectLst/>
                <a:latin typeface="Figtree" panose="020B0604020202020204" charset="0"/>
                <a:ea typeface="Calibri" panose="020F0502020204030204" pitchFamily="34" charset="0"/>
                <a:cs typeface="Arial" panose="020B0604020202020204" pitchFamily="34" charset="0"/>
              </a:rPr>
              <a:t>FOR </a:t>
            </a: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rec in </a:t>
            </a:r>
            <a:r>
              <a:rPr lang="en-IN" sz="1200" dirty="0">
                <a:solidFill>
                  <a:schemeClr val="accent2"/>
                </a:solidFill>
                <a:effectLst/>
                <a:latin typeface="Figtree" panose="020B0604020202020204" charset="0"/>
                <a:ea typeface="Calibri" panose="020F0502020204030204" pitchFamily="34" charset="0"/>
                <a:cs typeface="Arial" panose="020B0604020202020204" pitchFamily="34" charset="0"/>
              </a:rPr>
              <a:t>C1 loop</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 dbms_output.put_line(</a:t>
            </a:r>
            <a:r>
              <a:rPr lang="en-IN" sz="1200" dirty="0" err="1">
                <a:effectLst/>
                <a:latin typeface="Figtree" panose="020B0604020202020204" charset="0"/>
                <a:ea typeface="Calibri" panose="020F0502020204030204" pitchFamily="34" charset="0"/>
                <a:cs typeface="Arial" panose="020B0604020202020204" pitchFamily="34" charset="0"/>
              </a:rPr>
              <a:t>rec.employee_id</a:t>
            </a:r>
            <a:r>
              <a:rPr lang="en-IN" sz="1200" dirty="0">
                <a:effectLst/>
                <a:latin typeface="Figtree" panose="020B0604020202020204" charset="0"/>
                <a:ea typeface="Calibri" panose="020F0502020204030204" pitchFamily="34" charset="0"/>
                <a:cs typeface="Arial" panose="020B0604020202020204" pitchFamily="34" charset="0"/>
              </a:rPr>
              <a:t>||'  '||</a:t>
            </a:r>
            <a:r>
              <a:rPr lang="en-IN" sz="1200" dirty="0" err="1">
                <a:effectLst/>
                <a:latin typeface="Figtree" panose="020B0604020202020204" charset="0"/>
                <a:ea typeface="Calibri" panose="020F0502020204030204" pitchFamily="34" charset="0"/>
                <a:cs typeface="Arial" panose="020B0604020202020204" pitchFamily="34" charset="0"/>
              </a:rPr>
              <a:t>rec.employee_name</a:t>
            </a:r>
            <a:r>
              <a:rPr lang="en-IN" sz="1200" dirty="0">
                <a:effectLst/>
                <a:latin typeface="Figtree" panose="020B0604020202020204" charset="0"/>
                <a:ea typeface="Calibri" panose="020F0502020204030204" pitchFamily="34" charset="0"/>
                <a:cs typeface="Arial" panose="020B0604020202020204" pitchFamily="34" charset="0"/>
              </a:rPr>
              <a:t>||'         '||</a:t>
            </a:r>
            <a:r>
              <a:rPr lang="en-IN" sz="1200" dirty="0" err="1">
                <a:effectLst/>
                <a:latin typeface="Figtree" panose="020B0604020202020204" charset="0"/>
                <a:ea typeface="Calibri" panose="020F0502020204030204" pitchFamily="34" charset="0"/>
                <a:cs typeface="Arial" panose="020B0604020202020204" pitchFamily="34" charset="0"/>
              </a:rPr>
              <a:t>rec.emp_type</a:t>
            </a:r>
            <a:r>
              <a:rPr lang="en-IN" sz="1200" dirty="0">
                <a:effectLst/>
                <a:latin typeface="Figtree" panose="020B0604020202020204" charset="0"/>
                <a:ea typeface="Calibri" panose="020F0502020204030204" pitchFamily="34" charset="0"/>
                <a:cs typeface="Arial" panose="020B0604020202020204" pitchFamily="34" charset="0"/>
              </a:rPr>
              <a:t>||'       '||</a:t>
            </a:r>
            <a:r>
              <a:rPr lang="en-IN" sz="1200" dirty="0" err="1">
                <a:effectLst/>
                <a:latin typeface="Figtree" panose="020B0604020202020204" charset="0"/>
                <a:ea typeface="Calibri" panose="020F0502020204030204" pitchFamily="34" charset="0"/>
                <a:cs typeface="Arial" panose="020B0604020202020204" pitchFamily="34" charset="0"/>
              </a:rPr>
              <a:t>rec.email</a:t>
            </a:r>
            <a:r>
              <a:rPr lang="en-IN" sz="1200" dirty="0">
                <a:effectLst/>
                <a:latin typeface="Figtree" panose="020B0604020202020204" charset="0"/>
                <a:ea typeface="Calibri" panose="020F0502020204030204" pitchFamily="34" charset="0"/>
                <a:cs typeface="Arial" panose="020B0604020202020204" pitchFamily="34" charset="0"/>
              </a:rPr>
              <a:t>||'          '||</a:t>
            </a:r>
            <a:r>
              <a:rPr lang="en-IN" sz="1200" dirty="0" err="1">
                <a:effectLst/>
                <a:latin typeface="Figtree" panose="020B0604020202020204" charset="0"/>
                <a:ea typeface="Calibri" panose="020F0502020204030204" pitchFamily="34" charset="0"/>
                <a:cs typeface="Arial" panose="020B0604020202020204" pitchFamily="34" charset="0"/>
              </a:rPr>
              <a:t>rec.salary</a:t>
            </a:r>
            <a:r>
              <a:rPr lang="en-IN" sz="1200" dirty="0">
                <a:effectLst/>
                <a:latin typeface="Figtree" panose="020B0604020202020204" charset="0"/>
                <a:ea typeface="Calibri" panose="020F0502020204030204" pitchFamily="34" charset="0"/>
                <a:cs typeface="Arial" panose="020B0604020202020204" pitchFamily="34" charset="0"/>
              </a:rPr>
              <a:t>);   </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end loop;</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END;</a:t>
            </a:r>
          </a:p>
          <a:p>
            <a:pPr marL="139700" indent="0">
              <a:buNone/>
            </a:pPr>
            <a:endParaRPr lang="en-IN" sz="1800" dirty="0">
              <a:effectLst/>
              <a:latin typeface="Verdana" panose="020B0604030504040204" pitchFamily="34" charset="0"/>
              <a:ea typeface="Calibri" panose="020F0502020204030204" pitchFamily="34" charset="0"/>
              <a:cs typeface="Arial" panose="020B0604020202020204" pitchFamily="34" charset="0"/>
            </a:endParaRP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ALTER TABLE </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medicine</a:t>
            </a:r>
            <a:r>
              <a:rPr lang="en-IN" sz="1200" dirty="0">
                <a:effectLst/>
                <a:latin typeface="Figtree" panose="020B0604020202020204" charset="0"/>
                <a:ea typeface="Calibri" panose="020F0502020204030204" pitchFamily="34" charset="0"/>
                <a:cs typeface="Arial" panose="020B0604020202020204" pitchFamily="34" charset="0"/>
              </a:rPr>
              <a:t> ADD CONSTR AINT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chk_medicine_cost</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a:t>
            </a:r>
            <a:r>
              <a:rPr lang="en-IN" sz="1200" dirty="0">
                <a:effectLst/>
                <a:latin typeface="Figtree" panose="020B0604020202020204" charset="0"/>
                <a:ea typeface="Calibri" panose="020F0502020204030204" pitchFamily="34" charset="0"/>
                <a:cs typeface="Arial" panose="020B0604020202020204" pitchFamily="34" charset="0"/>
              </a:rPr>
              <a:t>CHECK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medicine_cost</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&gt;= 0</a:t>
            </a:r>
            <a:r>
              <a:rPr lang="en-IN" sz="1200" dirty="0">
                <a:effectLst/>
                <a:latin typeface="Figtree" panose="020B0604020202020204" charset="0"/>
                <a:ea typeface="Calibri" panose="020F0502020204030204" pitchFamily="34" charset="0"/>
                <a:cs typeface="Arial" panose="020B0604020202020204" pitchFamily="34" charset="0"/>
              </a:rPr>
              <a:t>);</a:t>
            </a:r>
          </a:p>
          <a:p>
            <a:pPr marL="139700" indent="0" algn="l">
              <a:buNone/>
            </a:pPr>
            <a:r>
              <a:rPr lang="en-IN" sz="1200" dirty="0">
                <a:effectLst/>
                <a:latin typeface="Figtree" panose="020B0604020202020204" charset="0"/>
                <a:ea typeface="Calibri" panose="020F0502020204030204" pitchFamily="34" charset="0"/>
                <a:cs typeface="Arial" panose="020B0604020202020204" pitchFamily="34" charset="0"/>
              </a:rPr>
              <a:t>ALTER TABLE </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room</a:t>
            </a:r>
            <a:r>
              <a:rPr lang="en-IN" sz="1200" dirty="0">
                <a:effectLst/>
                <a:latin typeface="Figtree" panose="020B0604020202020204" charset="0"/>
                <a:ea typeface="Calibri" panose="020F0502020204030204" pitchFamily="34" charset="0"/>
                <a:cs typeface="Arial" panose="020B0604020202020204" pitchFamily="34" charset="0"/>
              </a:rPr>
              <a:t> ADD CONSTRAINT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chk_room_cost</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a:t>
            </a:r>
            <a:r>
              <a:rPr lang="en-IN" sz="1200" dirty="0">
                <a:effectLst/>
                <a:latin typeface="Figtree" panose="020B0604020202020204" charset="0"/>
                <a:ea typeface="Calibri" panose="020F0502020204030204" pitchFamily="34" charset="0"/>
                <a:cs typeface="Arial" panose="020B0604020202020204" pitchFamily="34" charset="0"/>
              </a:rPr>
              <a:t>CHECK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room_cost</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a:t>
            </a:r>
            <a:r>
              <a:rPr lang="en-IN" sz="1200" dirty="0">
                <a:effectLst/>
                <a:latin typeface="Figtree" panose="020B0604020202020204" charset="0"/>
                <a:ea typeface="Calibri" panose="020F0502020204030204" pitchFamily="34" charset="0"/>
                <a:cs typeface="Arial" panose="020B0604020202020204" pitchFamily="34" charset="0"/>
              </a:rPr>
              <a:t>&gt; 0);</a:t>
            </a:r>
            <a:endParaRPr lang="en-IN" sz="1200" dirty="0">
              <a:solidFill>
                <a:schemeClr val="bg1"/>
              </a:solidFill>
              <a:effectLst/>
              <a:latin typeface="Figtree" panose="020B0604020202020204" charset="0"/>
              <a:ea typeface="Calibri" panose="020F0502020204030204" pitchFamily="34" charset="0"/>
              <a:cs typeface="Arial" panose="020B0604020202020204" pitchFamily="34" charset="0"/>
            </a:endParaRPr>
          </a:p>
          <a:p>
            <a:pPr marL="139700" indent="0" algn="l">
              <a:buNone/>
            </a:pP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ALTER TABLE </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bill ADD </a:t>
            </a: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CONSTRAINT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chk_total</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a:t>
            </a: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CHECK (Total &gt; 0);</a:t>
            </a:r>
          </a:p>
          <a:p>
            <a:pPr marL="139700" indent="0" algn="l">
              <a:buNone/>
            </a:pP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ALTER TABLE </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employee</a:t>
            </a:r>
            <a:r>
              <a:rPr lang="en-IN" sz="1200" dirty="0">
                <a:solidFill>
                  <a:schemeClr val="tx1"/>
                </a:solidFill>
                <a:effectLst/>
                <a:latin typeface="Figtree" panose="020B0604020202020204" charset="0"/>
                <a:ea typeface="Calibri" panose="020F0502020204030204" pitchFamily="34" charset="0"/>
                <a:cs typeface="Arial" panose="020B0604020202020204" pitchFamily="34" charset="0"/>
              </a:rPr>
              <a:t> </a:t>
            </a:r>
            <a:r>
              <a:rPr lang="en-IN" sz="1200" dirty="0">
                <a:effectLst/>
                <a:latin typeface="Figtree" panose="020B0604020202020204" charset="0"/>
                <a:ea typeface="Calibri" panose="020F0502020204030204" pitchFamily="34" charset="0"/>
                <a:cs typeface="Arial" panose="020B0604020202020204" pitchFamily="34" charset="0"/>
              </a:rPr>
              <a:t>ADD CONSTRAINT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chk_joining_date</a:t>
            </a:r>
            <a:r>
              <a:rPr lang="en-IN" sz="1200" dirty="0">
                <a:effectLst/>
                <a:latin typeface="Figtree" panose="020B0604020202020204" charset="0"/>
                <a:ea typeface="Calibri" panose="020F0502020204030204" pitchFamily="34" charset="0"/>
                <a:cs typeface="Arial" panose="020B0604020202020204" pitchFamily="34" charset="0"/>
              </a:rPr>
              <a:t> CHECK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date_of_leaving</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a:t>
            </a:r>
            <a:r>
              <a:rPr lang="en-IN" sz="1200" dirty="0">
                <a:effectLst/>
                <a:latin typeface="Figtree" panose="020B0604020202020204" charset="0"/>
                <a:ea typeface="Calibri" panose="020F0502020204030204" pitchFamily="34" charset="0"/>
                <a:cs typeface="Arial" panose="020B0604020202020204" pitchFamily="34" charset="0"/>
              </a:rPr>
              <a:t>IS NULL OR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joining_date</a:t>
            </a: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 &lt; </a:t>
            </a:r>
            <a:r>
              <a:rPr lang="en-IN" sz="1200" dirty="0" err="1">
                <a:solidFill>
                  <a:schemeClr val="bg1"/>
                </a:solidFill>
                <a:effectLst/>
                <a:latin typeface="Figtree" panose="020B0604020202020204" charset="0"/>
                <a:ea typeface="Calibri" panose="020F0502020204030204" pitchFamily="34" charset="0"/>
                <a:cs typeface="Arial" panose="020B0604020202020204" pitchFamily="34" charset="0"/>
              </a:rPr>
              <a:t>date_of_leaving</a:t>
            </a:r>
            <a:endParaRPr lang="en-IN" sz="1200" dirty="0">
              <a:solidFill>
                <a:schemeClr val="bg1"/>
              </a:solidFill>
              <a:effectLst/>
              <a:latin typeface="Figtree" panose="020B0604020202020204" charset="0"/>
              <a:ea typeface="Calibri" panose="020F0502020204030204" pitchFamily="34" charset="0"/>
              <a:cs typeface="Arial" panose="020B0604020202020204" pitchFamily="34" charset="0"/>
            </a:endParaRPr>
          </a:p>
          <a:p>
            <a:pPr marL="139700" indent="0" algn="l">
              <a:buNone/>
            </a:pPr>
            <a:r>
              <a:rPr lang="en-IN" sz="1200" dirty="0">
                <a:solidFill>
                  <a:schemeClr val="bg1"/>
                </a:solidFill>
                <a:effectLst/>
                <a:latin typeface="Figtree" panose="020B0604020202020204" charset="0"/>
                <a:ea typeface="Calibri" panose="020F0502020204030204" pitchFamily="34" charset="0"/>
                <a:cs typeface="Arial" panose="020B0604020202020204" pitchFamily="34" charset="0"/>
              </a:rPr>
              <a:t>);</a:t>
            </a:r>
          </a:p>
          <a:p>
            <a:pPr marL="1054100" lvl="2" indent="0" algn="ctr">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91F48D1-73B3-7A14-6841-7B6AF757DD89}"/>
              </a:ext>
            </a:extLst>
          </p:cNvPr>
          <p:cNvPicPr>
            <a:picLocks noChangeAspect="1"/>
          </p:cNvPicPr>
          <p:nvPr/>
        </p:nvPicPr>
        <p:blipFill>
          <a:blip r:embed="rId3"/>
          <a:stretch>
            <a:fillRect/>
          </a:stretch>
        </p:blipFill>
        <p:spPr>
          <a:xfrm>
            <a:off x="5007767" y="2875681"/>
            <a:ext cx="4136233" cy="2267819"/>
          </a:xfrm>
          <a:prstGeom prst="rect">
            <a:avLst/>
          </a:prstGeom>
        </p:spPr>
      </p:pic>
      <p:pic>
        <p:nvPicPr>
          <p:cNvPr id="9" name="Picture 8">
            <a:extLst>
              <a:ext uri="{FF2B5EF4-FFF2-40B4-BE49-F238E27FC236}">
                <a16:creationId xmlns:a16="http://schemas.microsoft.com/office/drawing/2014/main" id="{DB8E1BDE-81B3-C65E-DFB9-CAA277EDA424}"/>
              </a:ext>
            </a:extLst>
          </p:cNvPr>
          <p:cNvPicPr>
            <a:picLocks noChangeAspect="1"/>
          </p:cNvPicPr>
          <p:nvPr/>
        </p:nvPicPr>
        <p:blipFill>
          <a:blip r:embed="rId4"/>
          <a:stretch>
            <a:fillRect/>
          </a:stretch>
        </p:blipFill>
        <p:spPr>
          <a:xfrm>
            <a:off x="5007767" y="1250306"/>
            <a:ext cx="4136233" cy="1752600"/>
          </a:xfrm>
          <a:prstGeom prst="rect">
            <a:avLst/>
          </a:prstGeom>
        </p:spPr>
      </p:pic>
    </p:spTree>
    <p:extLst>
      <p:ext uri="{BB962C8B-B14F-4D97-AF65-F5344CB8AC3E}">
        <p14:creationId xmlns:p14="http://schemas.microsoft.com/office/powerpoint/2010/main" val="326910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223593" y="478053"/>
            <a:ext cx="8928281" cy="8609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tx1"/>
                </a:solidFill>
              </a:rPr>
              <a:t>Queries into</a:t>
            </a:r>
            <a:r>
              <a:rPr lang="en" dirty="0">
                <a:solidFill>
                  <a:schemeClr val="dk2"/>
                </a:solidFill>
              </a:rPr>
              <a:t> TABLE ;</a:t>
            </a:r>
            <a:endParaRPr dirty="0">
              <a:solidFill>
                <a:schemeClr val="dk2"/>
              </a:solidFill>
            </a:endParaRPr>
          </a:p>
        </p:txBody>
      </p:sp>
      <p:sp>
        <p:nvSpPr>
          <p:cNvPr id="427" name="Google Shape;427;p40"/>
          <p:cNvSpPr txBox="1">
            <a:spLocks noGrp="1"/>
          </p:cNvSpPr>
          <p:nvPr>
            <p:ph type="body" idx="1"/>
          </p:nvPr>
        </p:nvSpPr>
        <p:spPr>
          <a:xfrm>
            <a:off x="0" y="1223356"/>
            <a:ext cx="5007769" cy="3927050"/>
          </a:xfrm>
          <a:prstGeom prst="rect">
            <a:avLst/>
          </a:prstGeom>
        </p:spPr>
        <p:txBody>
          <a:bodyPr spcFirstLastPara="1" wrap="square" lIns="91425" tIns="91425" rIns="91425" bIns="91425" anchor="ctr" anchorCtr="0">
            <a:noAutofit/>
          </a:bodyPr>
          <a:lstStyle/>
          <a:p>
            <a:pPr marL="139700" indent="0" algn="l">
              <a:buNone/>
            </a:pPr>
            <a:r>
              <a:rPr lang="en-IN" sz="2000" dirty="0">
                <a:effectLst/>
                <a:latin typeface="Times New Roman" panose="02020603050405020304" pitchFamily="18" charset="0"/>
                <a:ea typeface="Calibri" panose="020F0502020204030204" pitchFamily="34" charset="0"/>
                <a:cs typeface="Arial" panose="020B0604020202020204" pitchFamily="34" charset="0"/>
              </a:rPr>
              <a:t>SELECT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e.employee_name</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e.emp_type</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d.dep_name</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endParaRPr lang="en-IN"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2000" dirty="0">
                <a:effectLst/>
                <a:latin typeface="Times New Roman" panose="02020603050405020304" pitchFamily="18" charset="0"/>
                <a:ea typeface="Calibri" panose="020F0502020204030204" pitchFamily="34" charset="0"/>
                <a:cs typeface="Arial" panose="020B0604020202020204" pitchFamily="34" charset="0"/>
              </a:rPr>
              <a:t>FROM </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employee e </a:t>
            </a:r>
            <a:endParaRPr lang="en-IN"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2000" dirty="0">
                <a:effectLst/>
                <a:latin typeface="Times New Roman" panose="02020603050405020304" pitchFamily="18" charset="0"/>
                <a:ea typeface="Calibri" panose="020F0502020204030204" pitchFamily="34" charset="0"/>
                <a:cs typeface="Arial" panose="020B0604020202020204" pitchFamily="34" charset="0"/>
              </a:rPr>
              <a:t>JOIN </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department d</a:t>
            </a:r>
            <a:r>
              <a:rPr lang="en-IN" sz="2000" dirty="0">
                <a:effectLst/>
                <a:latin typeface="Times New Roman" panose="02020603050405020304" pitchFamily="18" charset="0"/>
                <a:ea typeface="Calibri" panose="020F0502020204030204" pitchFamily="34" charset="0"/>
                <a:cs typeface="Arial" panose="020B0604020202020204" pitchFamily="34" charset="0"/>
              </a:rPr>
              <a:t> ON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e.department_id</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d.department_id</a:t>
            </a:r>
            <a:endParaRPr lang="en-IN" sz="20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139700" indent="0" algn="l">
              <a:buNone/>
            </a:pPr>
            <a:r>
              <a:rPr lang="en-IN" sz="2000" dirty="0">
                <a:effectLst/>
                <a:latin typeface="Times New Roman" panose="02020603050405020304" pitchFamily="18" charset="0"/>
                <a:ea typeface="Calibri" panose="020F0502020204030204" pitchFamily="34" charset="0"/>
                <a:cs typeface="Arial" panose="020B0604020202020204" pitchFamily="34" charset="0"/>
              </a:rPr>
              <a:t>WHERE </a:t>
            </a:r>
            <a:r>
              <a:rPr lang="en-IN" sz="2000" dirty="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e.emp_type</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a:t>
            </a:r>
            <a:r>
              <a:rPr lang="en-IN" sz="2000" dirty="0">
                <a:effectLst/>
                <a:latin typeface="Times New Roman" panose="02020603050405020304" pitchFamily="18" charset="0"/>
                <a:ea typeface="Calibri" panose="020F0502020204030204" pitchFamily="34" charset="0"/>
                <a:cs typeface="Arial" panose="020B0604020202020204" pitchFamily="34" charset="0"/>
              </a:rPr>
              <a:t>IN (</a:t>
            </a:r>
            <a:r>
              <a:rPr lang="en-IN" sz="20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'Doctor', 'Nurse</a:t>
            </a:r>
            <a:r>
              <a:rPr lang="en-IN" sz="2000" dirty="0">
                <a:effectLst/>
                <a:latin typeface="Times New Roman" panose="02020603050405020304" pitchFamily="18" charset="0"/>
                <a:ea typeface="Calibri" panose="020F0502020204030204" pitchFamily="34" charset="0"/>
                <a:cs typeface="Arial" panose="020B0604020202020204" pitchFamily="34" charset="0"/>
              </a:rPr>
              <a:t>');</a:t>
            </a:r>
            <a:endParaRPr lang="en-IN" sz="2000" dirty="0">
              <a:effectLst/>
              <a:latin typeface="Calibri" panose="020F0502020204030204" pitchFamily="34" charset="0"/>
              <a:ea typeface="Calibri" panose="020F0502020204030204" pitchFamily="34" charset="0"/>
              <a:cs typeface="Arial" panose="020B0604020202020204" pitchFamily="34" charset="0"/>
            </a:endParaRPr>
          </a:p>
          <a:p>
            <a:pPr marL="1054100" lvl="2" indent="0" algn="ctr">
              <a:buClr>
                <a:schemeClr val="lt1"/>
              </a:buClr>
              <a:buNone/>
            </a:pPr>
            <a:endParaRPr sz="800" dirty="0">
              <a:solidFill>
                <a:schemeClr val="lt1"/>
              </a:solidFill>
            </a:endParaRPr>
          </a:p>
        </p:txBody>
      </p:sp>
      <p:grpSp>
        <p:nvGrpSpPr>
          <p:cNvPr id="429" name="Google Shape;429;p40"/>
          <p:cNvGrpSpPr/>
          <p:nvPr/>
        </p:nvGrpSpPr>
        <p:grpSpPr>
          <a:xfrm rot="5400000" flipH="1">
            <a:off x="242681" y="-85844"/>
            <a:ext cx="1149125" cy="1516675"/>
            <a:chOff x="110725" y="630950"/>
            <a:chExt cx="1149125" cy="1516675"/>
          </a:xfrm>
        </p:grpSpPr>
        <p:sp>
          <p:nvSpPr>
            <p:cNvPr id="430" name="Google Shape;430;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0"/>
          <p:cNvGrpSpPr/>
          <p:nvPr/>
        </p:nvGrpSpPr>
        <p:grpSpPr>
          <a:xfrm rot="-5400000">
            <a:off x="7680581" y="-26969"/>
            <a:ext cx="1149125" cy="1516675"/>
            <a:chOff x="110725" y="630950"/>
            <a:chExt cx="1149125" cy="1516675"/>
          </a:xfrm>
        </p:grpSpPr>
        <p:sp>
          <p:nvSpPr>
            <p:cNvPr id="437" name="Google Shape;437;p40"/>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001250" y="130768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414700" y="16153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032C022-9A71-5000-47EA-FB9EA1CDD235}"/>
              </a:ext>
            </a:extLst>
          </p:cNvPr>
          <p:cNvPicPr>
            <a:picLocks noChangeAspect="1"/>
          </p:cNvPicPr>
          <p:nvPr/>
        </p:nvPicPr>
        <p:blipFill>
          <a:blip r:embed="rId3"/>
          <a:stretch>
            <a:fillRect/>
          </a:stretch>
        </p:blipFill>
        <p:spPr>
          <a:xfrm>
            <a:off x="5024437" y="1218332"/>
            <a:ext cx="4119563" cy="3925168"/>
          </a:xfrm>
          <a:prstGeom prst="rect">
            <a:avLst/>
          </a:prstGeom>
        </p:spPr>
      </p:pic>
    </p:spTree>
    <p:extLst>
      <p:ext uri="{BB962C8B-B14F-4D97-AF65-F5344CB8AC3E}">
        <p14:creationId xmlns:p14="http://schemas.microsoft.com/office/powerpoint/2010/main" val="2285842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5"/>
          <p:cNvSpPr txBox="1">
            <a:spLocks noGrp="1"/>
          </p:cNvSpPr>
          <p:nvPr>
            <p:ph type="title"/>
          </p:nvPr>
        </p:nvSpPr>
        <p:spPr>
          <a:xfrm>
            <a:off x="715100" y="2369125"/>
            <a:ext cx="3528300" cy="90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tx1"/>
                </a:solidFill>
              </a:rPr>
              <a:t>S</a:t>
            </a:r>
            <a:r>
              <a:rPr lang="en" dirty="0">
                <a:solidFill>
                  <a:schemeClr val="tx1"/>
                </a:solidFill>
              </a:rPr>
              <a:t>cope </a:t>
            </a:r>
            <a:r>
              <a:rPr lang="en" dirty="0">
                <a:solidFill>
                  <a:schemeClr val="lt1"/>
                </a:solidFill>
              </a:rPr>
              <a:t>of project</a:t>
            </a:r>
            <a:endParaRPr dirty="0">
              <a:solidFill>
                <a:schemeClr val="lt1"/>
              </a:solidFill>
            </a:endParaRPr>
          </a:p>
        </p:txBody>
      </p:sp>
      <p:sp>
        <p:nvSpPr>
          <p:cNvPr id="555" name="Google Shape;555;p45"/>
          <p:cNvSpPr txBox="1"/>
          <p:nvPr/>
        </p:nvSpPr>
        <p:spPr>
          <a:xfrm flipH="1">
            <a:off x="1008562" y="3598316"/>
            <a:ext cx="2143200" cy="46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dk1"/>
              </a:solidFill>
              <a:latin typeface="Figtree"/>
              <a:ea typeface="Figtree"/>
              <a:cs typeface="Figtree"/>
              <a:sym typeface="Figtree"/>
            </a:endParaRPr>
          </a:p>
        </p:txBody>
      </p:sp>
      <p:sp>
        <p:nvSpPr>
          <p:cNvPr id="556" name="Google Shape;556;p45"/>
          <p:cNvSpPr txBox="1"/>
          <p:nvPr/>
        </p:nvSpPr>
        <p:spPr>
          <a:xfrm flipH="1">
            <a:off x="6284185" y="3598292"/>
            <a:ext cx="2143200" cy="46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dk1"/>
              </a:solidFill>
              <a:latin typeface="Figtree"/>
              <a:ea typeface="Figtree"/>
              <a:cs typeface="Figtree"/>
              <a:sym typeface="Figtree"/>
            </a:endParaRPr>
          </a:p>
        </p:txBody>
      </p:sp>
      <p:sp>
        <p:nvSpPr>
          <p:cNvPr id="557" name="Google Shape;557;p45"/>
          <p:cNvSpPr txBox="1"/>
          <p:nvPr/>
        </p:nvSpPr>
        <p:spPr>
          <a:xfrm flipH="1">
            <a:off x="3594675" y="3598302"/>
            <a:ext cx="2143200" cy="46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dk1"/>
              </a:solidFill>
              <a:latin typeface="Figtree"/>
              <a:ea typeface="Figtree"/>
              <a:cs typeface="Figtree"/>
              <a:sym typeface="Figtree"/>
            </a:endParaRPr>
          </a:p>
        </p:txBody>
      </p:sp>
      <p:sp>
        <p:nvSpPr>
          <p:cNvPr id="558" name="Google Shape;558;p45"/>
          <p:cNvSpPr txBox="1"/>
          <p:nvPr/>
        </p:nvSpPr>
        <p:spPr>
          <a:xfrm flipH="1">
            <a:off x="1008564" y="3919696"/>
            <a:ext cx="21432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dk1"/>
              </a:solidFill>
              <a:latin typeface="Figtree"/>
              <a:ea typeface="Figtree"/>
              <a:cs typeface="Figtree"/>
              <a:sym typeface="Figtree"/>
            </a:endParaRPr>
          </a:p>
        </p:txBody>
      </p:sp>
      <p:sp>
        <p:nvSpPr>
          <p:cNvPr id="559" name="Google Shape;559;p45"/>
          <p:cNvSpPr txBox="1"/>
          <p:nvPr/>
        </p:nvSpPr>
        <p:spPr>
          <a:xfrm flipH="1">
            <a:off x="6284188" y="3919677"/>
            <a:ext cx="21432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Figtree"/>
              <a:ea typeface="Figtree"/>
              <a:cs typeface="Figtree"/>
              <a:sym typeface="Figtree"/>
            </a:endParaRPr>
          </a:p>
        </p:txBody>
      </p:sp>
      <p:sp>
        <p:nvSpPr>
          <p:cNvPr id="560" name="Google Shape;560;p45"/>
          <p:cNvSpPr txBox="1"/>
          <p:nvPr/>
        </p:nvSpPr>
        <p:spPr>
          <a:xfrm flipH="1">
            <a:off x="3594678" y="3919684"/>
            <a:ext cx="21432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latin typeface="Figtree"/>
              <a:ea typeface="Figtree"/>
              <a:cs typeface="Figtree"/>
              <a:sym typeface="Figtree"/>
            </a:endParaRPr>
          </a:p>
        </p:txBody>
      </p:sp>
      <p:grpSp>
        <p:nvGrpSpPr>
          <p:cNvPr id="561" name="Google Shape;561;p45"/>
          <p:cNvGrpSpPr/>
          <p:nvPr/>
        </p:nvGrpSpPr>
        <p:grpSpPr>
          <a:xfrm>
            <a:off x="4190458" y="753513"/>
            <a:ext cx="4187454" cy="2221304"/>
            <a:chOff x="233350" y="949250"/>
            <a:chExt cx="7137300" cy="3802300"/>
          </a:xfrm>
        </p:grpSpPr>
        <p:sp>
          <p:nvSpPr>
            <p:cNvPr id="562" name="Google Shape;562;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5"/>
          <p:cNvSpPr/>
          <p:nvPr/>
        </p:nvSpPr>
        <p:spPr>
          <a:xfrm flipH="1">
            <a:off x="4667565" y="965175"/>
            <a:ext cx="288003" cy="431646"/>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flipH="1">
            <a:off x="6277619" y="1626229"/>
            <a:ext cx="288003" cy="431646"/>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7184274" y="1050231"/>
            <a:ext cx="288003" cy="431646"/>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5"/>
          <p:cNvGrpSpPr/>
          <p:nvPr/>
        </p:nvGrpSpPr>
        <p:grpSpPr>
          <a:xfrm>
            <a:off x="270550" y="283988"/>
            <a:ext cx="1679650" cy="905813"/>
            <a:chOff x="-47225" y="491188"/>
            <a:chExt cx="1679650" cy="905813"/>
          </a:xfrm>
        </p:grpSpPr>
        <p:sp>
          <p:nvSpPr>
            <p:cNvPr id="620" name="Google Shape;620;p45"/>
            <p:cNvSpPr/>
            <p:nvPr/>
          </p:nvSpPr>
          <p:spPr>
            <a:xfrm>
              <a:off x="905850" y="630950"/>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905850" y="1194500"/>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7225" y="1155200"/>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338375" y="96071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0D4D023-6563-518D-8DB2-06B22551811B}"/>
              </a:ext>
            </a:extLst>
          </p:cNvPr>
          <p:cNvSpPr txBox="1"/>
          <p:nvPr/>
        </p:nvSpPr>
        <p:spPr>
          <a:xfrm>
            <a:off x="800100" y="3671888"/>
            <a:ext cx="7199772" cy="523220"/>
          </a:xfrm>
          <a:prstGeom prst="rect">
            <a:avLst/>
          </a:prstGeom>
          <a:noFill/>
        </p:spPr>
        <p:txBody>
          <a:bodyPr wrap="square" rtlCol="0">
            <a:spAutoFit/>
          </a:bodyPr>
          <a:lstStyle/>
          <a:p>
            <a:r>
              <a:rPr lang="en-US" b="0" i="0" dirty="0">
                <a:solidFill>
                  <a:schemeClr val="bg2"/>
                </a:solidFill>
                <a:effectLst/>
                <a:latin typeface="Figtree" panose="020B0604020202020204" charset="0"/>
              </a:rPr>
              <a:t>The scope of a Hospital Management System (HMS) can be quite extensive and can cover all aspects of managing a hospital or healthcare facility.</a:t>
            </a:r>
            <a:endParaRPr lang="en-IN" dirty="0">
              <a:solidFill>
                <a:schemeClr val="bg2"/>
              </a:solidFill>
              <a:latin typeface="Figtree"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43"/>
          <p:cNvPicPr preferRelativeResize="0">
            <a:picLocks noGrp="1"/>
          </p:cNvPicPr>
          <p:nvPr>
            <p:ph type="pic" idx="2"/>
          </p:nvPr>
        </p:nvPicPr>
        <p:blipFill rotWithShape="1">
          <a:blip r:embed="rId3">
            <a:alphaModFix amt="73000"/>
          </a:blip>
          <a:srcRect t="7798" b="7806"/>
          <a:stretch/>
        </p:blipFill>
        <p:spPr>
          <a:xfrm>
            <a:off x="0" y="-1"/>
            <a:ext cx="9144003" cy="5143501"/>
          </a:xfrm>
          <a:prstGeom prst="rect">
            <a:avLst/>
          </a:prstGeom>
        </p:spPr>
      </p:pic>
      <p:sp>
        <p:nvSpPr>
          <p:cNvPr id="515" name="Google Shape;515;p43"/>
          <p:cNvSpPr txBox="1">
            <a:spLocks noGrp="1"/>
          </p:cNvSpPr>
          <p:nvPr>
            <p:ph type="title"/>
          </p:nvPr>
        </p:nvSpPr>
        <p:spPr>
          <a:xfrm>
            <a:off x="421350" y="2202444"/>
            <a:ext cx="8007600" cy="2406056"/>
          </a:xfrm>
          <a:prstGeom prst="rect">
            <a:avLst/>
          </a:prstGeom>
        </p:spPr>
        <p:txBody>
          <a:bodyPr spcFirstLastPara="1" wrap="square" lIns="91425" tIns="91425" rIns="91425" bIns="91425" anchor="ctr" anchorCtr="0">
            <a:noAutofit/>
          </a:bodyPr>
          <a:lstStyle/>
          <a:p>
            <a:br>
              <a:rPr lang="en-US" sz="1200" b="0" i="0" dirty="0">
                <a:solidFill>
                  <a:schemeClr val="bg1"/>
                </a:solidFill>
                <a:effectLst/>
                <a:latin typeface="Figtree" panose="020B0604020202020204" charset="0"/>
              </a:rPr>
            </a:br>
            <a:br>
              <a:rPr lang="en-US" sz="1200" b="0" i="0" dirty="0">
                <a:solidFill>
                  <a:schemeClr val="bg1"/>
                </a:solidFill>
                <a:effectLst/>
                <a:latin typeface="Figtree" panose="020B0604020202020204" charset="0"/>
              </a:rPr>
            </a:br>
            <a:br>
              <a:rPr lang="en-US" sz="1200" b="0" i="0" dirty="0">
                <a:solidFill>
                  <a:schemeClr val="bg1"/>
                </a:solidFill>
                <a:effectLst/>
                <a:latin typeface="Figtree" panose="020B0604020202020204" charset="0"/>
              </a:rPr>
            </a:br>
            <a:r>
              <a:rPr lang="en-US" sz="1200" b="0" i="0" dirty="0">
                <a:solidFill>
                  <a:schemeClr val="bg1"/>
                </a:solidFill>
                <a:effectLst/>
                <a:latin typeface="Figtree" panose="020B0604020202020204" charset="0"/>
              </a:rPr>
              <a:t>The future improvements and scope of a Hospital Management System (HMS) are vast and varied. Here are some potential areas for improvement and expansion:</a:t>
            </a:r>
            <a:br>
              <a:rPr lang="en-US" sz="1200" b="0" i="0" dirty="0">
                <a:solidFill>
                  <a:schemeClr val="bg1"/>
                </a:solidFill>
                <a:effectLst/>
                <a:latin typeface="Figtree" panose="020B0604020202020204" charset="0"/>
              </a:rPr>
            </a:br>
            <a:r>
              <a:rPr lang="en-US" sz="1200" b="0" i="0" dirty="0">
                <a:solidFill>
                  <a:schemeClr val="tx1"/>
                </a:solidFill>
                <a:effectLst/>
                <a:latin typeface="Figtree" panose="020B0604020202020204" charset="0"/>
              </a:rPr>
              <a:t>Mobile App Integration</a:t>
            </a:r>
            <a:br>
              <a:rPr lang="en-US" sz="1200" b="0" i="0" dirty="0">
                <a:solidFill>
                  <a:schemeClr val="tx1"/>
                </a:solidFill>
                <a:effectLst/>
                <a:latin typeface="Figtree" panose="020B0604020202020204" charset="0"/>
              </a:rPr>
            </a:br>
            <a:r>
              <a:rPr lang="en-US" sz="1200" b="0" i="0" dirty="0">
                <a:solidFill>
                  <a:schemeClr val="tx1"/>
                </a:solidFill>
                <a:effectLst/>
                <a:latin typeface="Figtree" panose="020B0604020202020204" charset="0"/>
              </a:rPr>
              <a:t>Telemedicine</a:t>
            </a:r>
            <a:br>
              <a:rPr lang="en-US" sz="1200" b="0" i="0" dirty="0">
                <a:solidFill>
                  <a:schemeClr val="tx1"/>
                </a:solidFill>
                <a:effectLst/>
                <a:latin typeface="Figtree" panose="020B0604020202020204" charset="0"/>
              </a:rPr>
            </a:br>
            <a:r>
              <a:rPr lang="en-US" sz="1200" b="0" i="0" dirty="0">
                <a:solidFill>
                  <a:schemeClr val="tx1"/>
                </a:solidFill>
                <a:effectLst/>
                <a:latin typeface="Figtree" panose="020B0604020202020204" charset="0"/>
              </a:rPr>
              <a:t>Wearable Technology Integration.</a:t>
            </a:r>
            <a:br>
              <a:rPr lang="en-US" sz="1200" b="0" i="0" dirty="0">
                <a:solidFill>
                  <a:schemeClr val="tx1"/>
                </a:solidFill>
                <a:effectLst/>
                <a:latin typeface="Figtree" panose="020B0604020202020204" charset="0"/>
              </a:rPr>
            </a:br>
            <a:r>
              <a:rPr lang="en-US" sz="1200" b="0" i="0" dirty="0">
                <a:solidFill>
                  <a:schemeClr val="tx1"/>
                </a:solidFill>
                <a:effectLst/>
                <a:latin typeface="Figtree" panose="020B0604020202020204" charset="0"/>
              </a:rPr>
              <a:t>Patient Feedback and Satisfaction Monitoring</a:t>
            </a:r>
            <a:br>
              <a:rPr lang="en-US" sz="1200" b="0" i="0" dirty="0">
                <a:solidFill>
                  <a:schemeClr val="tx1"/>
                </a:solidFill>
                <a:effectLst/>
                <a:latin typeface="Figtree" panose="020B0604020202020204" charset="0"/>
              </a:rPr>
            </a:br>
            <a:r>
              <a:rPr lang="en-US" sz="1200" b="0" i="0" dirty="0">
                <a:solidFill>
                  <a:schemeClr val="tx1"/>
                </a:solidFill>
                <a:effectLst/>
                <a:latin typeface="Figtree" panose="020B0604020202020204" charset="0"/>
              </a:rPr>
              <a:t>Integration with External Healthcare Providers</a:t>
            </a:r>
            <a:br>
              <a:rPr lang="en-US" sz="1200" b="0" i="0" dirty="0">
                <a:solidFill>
                  <a:schemeClr val="tx1"/>
                </a:solidFill>
                <a:effectLst/>
                <a:latin typeface="Figtree" panose="020B0604020202020204" charset="0"/>
              </a:rPr>
            </a:br>
            <a:r>
              <a:rPr lang="en-US" sz="1200" b="0" i="0" dirty="0">
                <a:solidFill>
                  <a:schemeClr val="tx1"/>
                </a:solidFill>
                <a:effectLst/>
                <a:latin typeface="Figtree" panose="020B0604020202020204" charset="0"/>
              </a:rPr>
              <a:t>Blockchain Integration</a:t>
            </a:r>
            <a:r>
              <a:rPr lang="en-US" sz="900" b="0" i="0" dirty="0">
                <a:solidFill>
                  <a:srgbClr val="D1D5DB"/>
                </a:solidFill>
                <a:effectLst/>
                <a:latin typeface="Söhne"/>
              </a:rPr>
              <a:t>.</a:t>
            </a:r>
          </a:p>
        </p:txBody>
      </p:sp>
      <p:grpSp>
        <p:nvGrpSpPr>
          <p:cNvPr id="516" name="Google Shape;516;p43"/>
          <p:cNvGrpSpPr/>
          <p:nvPr/>
        </p:nvGrpSpPr>
        <p:grpSpPr>
          <a:xfrm rot="-5400000">
            <a:off x="7566288" y="386613"/>
            <a:ext cx="1734225" cy="1272413"/>
            <a:chOff x="-473275" y="931338"/>
            <a:chExt cx="1734225" cy="1272413"/>
          </a:xfrm>
        </p:grpSpPr>
        <p:sp>
          <p:nvSpPr>
            <p:cNvPr id="517" name="Google Shape;517;p43"/>
            <p:cNvSpPr/>
            <p:nvPr/>
          </p:nvSpPr>
          <p:spPr>
            <a:xfrm>
              <a:off x="-473275" y="18497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1097750" y="93133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859425" y="197065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961950" y="1511363"/>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507125" y="17060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3"/>
          <p:cNvGrpSpPr/>
          <p:nvPr/>
        </p:nvGrpSpPr>
        <p:grpSpPr>
          <a:xfrm rot="5400000" flipH="1">
            <a:off x="-39987" y="381525"/>
            <a:ext cx="1734225" cy="1272413"/>
            <a:chOff x="-473275" y="931338"/>
            <a:chExt cx="1734225" cy="1272413"/>
          </a:xfrm>
        </p:grpSpPr>
        <p:sp>
          <p:nvSpPr>
            <p:cNvPr id="524" name="Google Shape;524;p43"/>
            <p:cNvSpPr/>
            <p:nvPr/>
          </p:nvSpPr>
          <p:spPr>
            <a:xfrm>
              <a:off x="-473275" y="18497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1097750" y="931338"/>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859425" y="197065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961950" y="1511363"/>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507125" y="17060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110725" y="19829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6701EB9F-E1BD-C1AD-44AE-B348611AE9F0}"/>
              </a:ext>
            </a:extLst>
          </p:cNvPr>
          <p:cNvSpPr txBox="1"/>
          <p:nvPr/>
        </p:nvSpPr>
        <p:spPr>
          <a:xfrm>
            <a:off x="3339844" y="2371694"/>
            <a:ext cx="2464311" cy="400110"/>
          </a:xfrm>
          <a:prstGeom prst="rect">
            <a:avLst/>
          </a:prstGeom>
          <a:noFill/>
        </p:spPr>
        <p:txBody>
          <a:bodyPr wrap="square">
            <a:spAutoFit/>
          </a:bodyPr>
          <a:lstStyle/>
          <a:p>
            <a:r>
              <a:rPr lang="en-IN" sz="2000" dirty="0">
                <a:solidFill>
                  <a:schemeClr val="tx1"/>
                </a:solidFill>
                <a:latin typeface="Figtree" panose="020B0604020202020204" charset="0"/>
              </a:rPr>
              <a:t>FUTURE SCOPE</a:t>
            </a:r>
            <a:endParaRPr lang="en-IN" sz="2000" dirty="0">
              <a:solidFill>
                <a:schemeClr val="accent2"/>
              </a:solidFill>
              <a:latin typeface="Figtree" panose="020B060402020202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54"/>
          <p:cNvPicPr preferRelativeResize="0">
            <a:picLocks noGrp="1"/>
          </p:cNvPicPr>
          <p:nvPr>
            <p:ph type="pic" idx="2"/>
          </p:nvPr>
        </p:nvPicPr>
        <p:blipFill rotWithShape="1">
          <a:blip r:embed="rId3">
            <a:alphaModFix amt="87000"/>
          </a:blip>
          <a:srcRect l="19" r="9"/>
          <a:stretch/>
        </p:blipFill>
        <p:spPr>
          <a:xfrm flipH="1">
            <a:off x="0" y="-900"/>
            <a:ext cx="9144003" cy="5145301"/>
          </a:xfrm>
          <a:prstGeom prst="rect">
            <a:avLst/>
          </a:prstGeom>
        </p:spPr>
      </p:pic>
      <p:sp>
        <p:nvSpPr>
          <p:cNvPr id="844" name="Google Shape;844;p54"/>
          <p:cNvSpPr/>
          <p:nvPr/>
        </p:nvSpPr>
        <p:spPr>
          <a:xfrm>
            <a:off x="-19463" y="535050"/>
            <a:ext cx="55959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4"/>
          <p:cNvSpPr txBox="1">
            <a:spLocks noGrp="1"/>
          </p:cNvSpPr>
          <p:nvPr>
            <p:ph type="title"/>
          </p:nvPr>
        </p:nvSpPr>
        <p:spPr>
          <a:xfrm>
            <a:off x="575838" y="942106"/>
            <a:ext cx="402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846" name="Google Shape;846;p54"/>
          <p:cNvSpPr txBox="1">
            <a:spLocks noGrp="1"/>
          </p:cNvSpPr>
          <p:nvPr>
            <p:ph type="subTitle" idx="1"/>
          </p:nvPr>
        </p:nvSpPr>
        <p:spPr>
          <a:xfrm>
            <a:off x="296219" y="1614499"/>
            <a:ext cx="4025400" cy="1403400"/>
          </a:xfrm>
          <a:prstGeom prst="rect">
            <a:avLst/>
          </a:prstGeom>
        </p:spPr>
        <p:txBody>
          <a:bodyPr spcFirstLastPara="1" wrap="square" lIns="91425" tIns="91425" rIns="91425" bIns="91425" anchor="t" anchorCtr="0">
            <a:noAutofit/>
          </a:bodyPr>
          <a:lstStyle/>
          <a:p>
            <a:pPr marL="68580" marR="292735" indent="0" algn="just">
              <a:spcAft>
                <a:spcPts val="0"/>
              </a:spcAft>
              <a:buNone/>
            </a:pPr>
            <a:r>
              <a:rPr lang="en-US" sz="1200" spc="-5" dirty="0">
                <a:effectLst/>
                <a:latin typeface="Figtree" panose="020B0604020202020204" charset="0"/>
                <a:ea typeface="Times New Roman" panose="02020603050405020304" pitchFamily="18" charset="0"/>
              </a:rPr>
              <a:t>The</a:t>
            </a:r>
            <a:r>
              <a:rPr lang="en-US" sz="1200" spc="-60"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project</a:t>
            </a:r>
            <a:r>
              <a:rPr lang="en-US" sz="1200" spc="-35"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Hospital</a:t>
            </a:r>
            <a:r>
              <a:rPr lang="en-US" sz="1200" spc="-3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Data</a:t>
            </a:r>
            <a:r>
              <a:rPr lang="en-US" sz="1200" spc="-4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Management</a:t>
            </a:r>
            <a:r>
              <a:rPr lang="en-US" sz="1200" spc="-3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System</a:t>
            </a:r>
            <a:r>
              <a:rPr lang="en-US" sz="1200" spc="-4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(MDBS)</a:t>
            </a:r>
            <a:r>
              <a:rPr lang="en-US" sz="1200" spc="-4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is</a:t>
            </a:r>
            <a:r>
              <a:rPr lang="en-US" sz="1200" spc="-24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for computerizing the working in a hospital. It takes care of</a:t>
            </a:r>
            <a:r>
              <a:rPr lang="en-US" sz="1200" spc="-23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all the requirements of an average hospital and is capable to</a:t>
            </a:r>
            <a:r>
              <a:rPr lang="en-US" sz="1200" spc="-23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provide easy and effective storage of information related to</a:t>
            </a:r>
            <a:r>
              <a:rPr lang="en-US" sz="1200" spc="5"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patients</a:t>
            </a:r>
            <a:r>
              <a:rPr lang="en-US" sz="1200" spc="-70"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that</a:t>
            </a:r>
            <a:r>
              <a:rPr lang="en-US" sz="1200" spc="-55"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come</a:t>
            </a:r>
            <a:r>
              <a:rPr lang="en-US" sz="1200" spc="-50" dirty="0">
                <a:effectLst/>
                <a:latin typeface="Figtree" panose="020B0604020202020204" charset="0"/>
                <a:ea typeface="Times New Roman" panose="02020603050405020304" pitchFamily="18" charset="0"/>
              </a:rPr>
              <a:t> </a:t>
            </a:r>
            <a:r>
              <a:rPr lang="en-US" sz="1200" spc="-5" dirty="0">
                <a:effectLst/>
                <a:latin typeface="Figtree" panose="020B0604020202020204" charset="0"/>
                <a:ea typeface="Times New Roman" panose="02020603050405020304" pitchFamily="18" charset="0"/>
              </a:rPr>
              <a:t>up</a:t>
            </a:r>
            <a:r>
              <a:rPr lang="en-US" sz="1200" spc="-6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to</a:t>
            </a:r>
            <a:r>
              <a:rPr lang="en-US" sz="1200" spc="-8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the</a:t>
            </a:r>
            <a:r>
              <a:rPr lang="en-US" sz="1200" spc="-7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hospital.</a:t>
            </a:r>
            <a:r>
              <a:rPr lang="en-US" sz="1200" spc="-3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It</a:t>
            </a:r>
            <a:r>
              <a:rPr lang="en-US" sz="1200" spc="-5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generates</a:t>
            </a:r>
            <a:r>
              <a:rPr lang="en-US" sz="1200" spc="-4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test</a:t>
            </a:r>
            <a:r>
              <a:rPr lang="en-US" sz="1200" spc="-7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reports,</a:t>
            </a:r>
            <a:r>
              <a:rPr lang="en-US" sz="1200" spc="-23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provide medicines prescribed to patient and doctor. It also</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provides</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billing</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facility</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on</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the</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basis</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of</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patient’s</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status</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whether it is an indoor or outdoor patient. The system also</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provide</a:t>
            </a:r>
            <a:r>
              <a:rPr lang="en-US" sz="1200" spc="-1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the</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facility</a:t>
            </a:r>
            <a:r>
              <a:rPr lang="en-US" sz="1200" spc="-4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of</a:t>
            </a:r>
            <a:r>
              <a:rPr lang="en-US" sz="1200" spc="-1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backup</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as</a:t>
            </a:r>
            <a:r>
              <a:rPr lang="en-US" sz="1200" spc="5"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per</a:t>
            </a:r>
            <a:r>
              <a:rPr lang="en-US" sz="1200" spc="1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the</a:t>
            </a:r>
            <a:r>
              <a:rPr lang="en-US" sz="1200" spc="-50" dirty="0">
                <a:effectLst/>
                <a:latin typeface="Figtree" panose="020B0604020202020204" charset="0"/>
                <a:ea typeface="Times New Roman" panose="02020603050405020304" pitchFamily="18" charset="0"/>
              </a:rPr>
              <a:t> </a:t>
            </a:r>
            <a:r>
              <a:rPr lang="en-US" sz="1200" dirty="0">
                <a:effectLst/>
                <a:latin typeface="Figtree" panose="020B0604020202020204" charset="0"/>
                <a:ea typeface="Times New Roman" panose="02020603050405020304" pitchFamily="18" charset="0"/>
              </a:rPr>
              <a:t>requirement.</a:t>
            </a:r>
            <a:endParaRPr lang="en-IN" sz="1200" dirty="0">
              <a:effectLst/>
              <a:latin typeface="Figtree" panose="020B0604020202020204" charset="0"/>
              <a:ea typeface="Times New Roman" panose="02020603050405020304" pitchFamily="18" charset="0"/>
            </a:endParaRPr>
          </a:p>
        </p:txBody>
      </p:sp>
      <p:grpSp>
        <p:nvGrpSpPr>
          <p:cNvPr id="847" name="Google Shape;847;p54"/>
          <p:cNvGrpSpPr/>
          <p:nvPr/>
        </p:nvGrpSpPr>
        <p:grpSpPr>
          <a:xfrm flipH="1">
            <a:off x="4051663" y="669188"/>
            <a:ext cx="1246725" cy="1529563"/>
            <a:chOff x="385700" y="491188"/>
            <a:chExt cx="1246725" cy="1529563"/>
          </a:xfrm>
        </p:grpSpPr>
        <p:sp>
          <p:nvSpPr>
            <p:cNvPr id="848" name="Google Shape;848;p54"/>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6"/>
          <p:cNvSpPr txBox="1">
            <a:spLocks noGrp="1"/>
          </p:cNvSpPr>
          <p:nvPr>
            <p:ph type="title"/>
          </p:nvPr>
        </p:nvSpPr>
        <p:spPr>
          <a:xfrm>
            <a:off x="720000" y="52057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grpSp>
        <p:nvGrpSpPr>
          <p:cNvPr id="881" name="Google Shape;881;p56"/>
          <p:cNvGrpSpPr/>
          <p:nvPr/>
        </p:nvGrpSpPr>
        <p:grpSpPr>
          <a:xfrm>
            <a:off x="534188" y="445013"/>
            <a:ext cx="1246725" cy="1529563"/>
            <a:chOff x="385700" y="491188"/>
            <a:chExt cx="1246725" cy="1529563"/>
          </a:xfrm>
        </p:grpSpPr>
        <p:sp>
          <p:nvSpPr>
            <p:cNvPr id="882" name="Google Shape;882;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6"/>
          <p:cNvGrpSpPr/>
          <p:nvPr/>
        </p:nvGrpSpPr>
        <p:grpSpPr>
          <a:xfrm flipH="1">
            <a:off x="7511388" y="445013"/>
            <a:ext cx="1246725" cy="1529563"/>
            <a:chOff x="385700" y="491188"/>
            <a:chExt cx="1246725" cy="1529563"/>
          </a:xfrm>
        </p:grpSpPr>
        <p:sp>
          <p:nvSpPr>
            <p:cNvPr id="889" name="Google Shape;889;p56"/>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56"/>
          <p:cNvSpPr txBox="1">
            <a:spLocks noGrp="1"/>
          </p:cNvSpPr>
          <p:nvPr>
            <p:ph type="subTitle" idx="1"/>
          </p:nvPr>
        </p:nvSpPr>
        <p:spPr>
          <a:xfrm>
            <a:off x="1054338" y="2800084"/>
            <a:ext cx="3030469" cy="9033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dirty="0">
                <a:latin typeface="Figtree Medium"/>
                <a:ea typeface="Figtree Medium"/>
                <a:cs typeface="Figtree Medium"/>
                <a:sym typeface="Figtree Medium"/>
              </a:rPr>
              <a:t>SHIYA MER 102117045</a:t>
            </a:r>
          </a:p>
        </p:txBody>
      </p:sp>
      <p:sp>
        <p:nvSpPr>
          <p:cNvPr id="897" name="Google Shape;897;p56"/>
          <p:cNvSpPr txBox="1">
            <a:spLocks noGrp="1"/>
          </p:cNvSpPr>
          <p:nvPr>
            <p:ph type="subTitle" idx="2"/>
          </p:nvPr>
        </p:nvSpPr>
        <p:spPr>
          <a:xfrm>
            <a:off x="4857750" y="4052985"/>
            <a:ext cx="2907600" cy="71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latin typeface="Figtree Medium"/>
                <a:ea typeface="Figtree Medium"/>
                <a:cs typeface="Figtree Medium"/>
                <a:sym typeface="Figtree Medium"/>
              </a:rPr>
              <a:t>IRA GUPTA</a:t>
            </a:r>
          </a:p>
          <a:p>
            <a:pPr marL="0" lvl="0" indent="0" algn="ctr" rtl="0">
              <a:spcBef>
                <a:spcPts val="0"/>
              </a:spcBef>
              <a:spcAft>
                <a:spcPts val="0"/>
              </a:spcAft>
              <a:buNone/>
            </a:pPr>
            <a:r>
              <a:rPr lang="en" dirty="0">
                <a:solidFill>
                  <a:schemeClr val="tx1"/>
                </a:solidFill>
                <a:latin typeface="Figtree Medium"/>
                <a:ea typeface="Figtree Medium"/>
                <a:cs typeface="Figtree Medium"/>
                <a:sym typeface="Figtree Medium"/>
              </a:rPr>
              <a:t>102117057</a:t>
            </a:r>
            <a:endParaRPr dirty="0">
              <a:solidFill>
                <a:schemeClr val="tx1"/>
              </a:solidFill>
              <a:latin typeface="Figtree Medium"/>
              <a:ea typeface="Figtree Medium"/>
              <a:cs typeface="Figtree Medium"/>
              <a:sym typeface="Figtree Medium"/>
            </a:endParaRPr>
          </a:p>
        </p:txBody>
      </p:sp>
      <p:sp>
        <p:nvSpPr>
          <p:cNvPr id="3" name="TextBox 2">
            <a:extLst>
              <a:ext uri="{FF2B5EF4-FFF2-40B4-BE49-F238E27FC236}">
                <a16:creationId xmlns:a16="http://schemas.microsoft.com/office/drawing/2014/main" id="{3A1CBA09-A8DB-8390-47C5-94AC51409139}"/>
              </a:ext>
            </a:extLst>
          </p:cNvPr>
          <p:cNvSpPr txBox="1"/>
          <p:nvPr/>
        </p:nvSpPr>
        <p:spPr>
          <a:xfrm>
            <a:off x="362154" y="3826899"/>
            <a:ext cx="4572000" cy="830997"/>
          </a:xfrm>
          <a:prstGeom prst="rect">
            <a:avLst/>
          </a:prstGeom>
          <a:noFill/>
        </p:spPr>
        <p:txBody>
          <a:bodyPr wrap="square">
            <a:spAutoFit/>
          </a:bodyPr>
          <a:lstStyle/>
          <a:p>
            <a:pPr marL="0" lvl="0" indent="0" algn="ctr" rtl="0">
              <a:spcBef>
                <a:spcPts val="0"/>
              </a:spcBef>
              <a:spcAft>
                <a:spcPts val="0"/>
              </a:spcAft>
              <a:buNone/>
            </a:pPr>
            <a:r>
              <a:rPr lang="en-IN" sz="2400" dirty="0">
                <a:latin typeface="Figtree Medium"/>
                <a:ea typeface="Figtree Medium"/>
                <a:cs typeface="Figtree Medium"/>
                <a:sym typeface="Figtree Medium"/>
              </a:rPr>
              <a:t>RIDHI THAKUR</a:t>
            </a:r>
          </a:p>
          <a:p>
            <a:pPr marL="0" lvl="0" indent="0" algn="ctr" rtl="0">
              <a:spcBef>
                <a:spcPts val="0"/>
              </a:spcBef>
              <a:spcAft>
                <a:spcPts val="0"/>
              </a:spcAft>
              <a:buNone/>
            </a:pPr>
            <a:r>
              <a:rPr lang="en-IN" sz="2400" dirty="0">
                <a:latin typeface="Figtree Medium"/>
                <a:ea typeface="Figtree Medium"/>
                <a:cs typeface="Figtree Medium"/>
                <a:sym typeface="Figtree Medium"/>
              </a:rPr>
              <a:t>102117032</a:t>
            </a:r>
          </a:p>
        </p:txBody>
      </p:sp>
      <p:sp>
        <p:nvSpPr>
          <p:cNvPr id="5" name="TextBox 4">
            <a:extLst>
              <a:ext uri="{FF2B5EF4-FFF2-40B4-BE49-F238E27FC236}">
                <a16:creationId xmlns:a16="http://schemas.microsoft.com/office/drawing/2014/main" id="{F6A92255-72A9-F3E7-E5A4-943FF7276C13}"/>
              </a:ext>
            </a:extLst>
          </p:cNvPr>
          <p:cNvSpPr txBox="1"/>
          <p:nvPr/>
        </p:nvSpPr>
        <p:spPr>
          <a:xfrm>
            <a:off x="3922938" y="2749359"/>
            <a:ext cx="4572000" cy="954107"/>
          </a:xfrm>
          <a:prstGeom prst="rect">
            <a:avLst/>
          </a:prstGeom>
          <a:noFill/>
        </p:spPr>
        <p:txBody>
          <a:bodyPr wrap="square">
            <a:spAutoFit/>
          </a:bodyPr>
          <a:lstStyle/>
          <a:p>
            <a:pPr marL="0" lvl="0" indent="0" algn="ctr" rtl="0">
              <a:spcBef>
                <a:spcPts val="0"/>
              </a:spcBef>
              <a:spcAft>
                <a:spcPts val="0"/>
              </a:spcAft>
              <a:buNone/>
            </a:pPr>
            <a:r>
              <a:rPr lang="en-IN" sz="2800" dirty="0">
                <a:solidFill>
                  <a:schemeClr val="bg1"/>
                </a:solidFill>
                <a:latin typeface="Figtree Medium"/>
                <a:ea typeface="Figtree Medium"/>
                <a:cs typeface="Figtree Medium"/>
                <a:sym typeface="Figtree Medium"/>
              </a:rPr>
              <a:t>HARNEET KAUR</a:t>
            </a:r>
          </a:p>
          <a:p>
            <a:pPr marL="0" lvl="0" indent="0" algn="ctr" rtl="0">
              <a:spcBef>
                <a:spcPts val="0"/>
              </a:spcBef>
              <a:spcAft>
                <a:spcPts val="0"/>
              </a:spcAft>
              <a:buNone/>
            </a:pPr>
            <a:r>
              <a:rPr lang="en-IN" sz="2800" dirty="0">
                <a:solidFill>
                  <a:schemeClr val="bg1"/>
                </a:solidFill>
                <a:latin typeface="Figtree Medium"/>
                <a:ea typeface="Figtree Medium"/>
                <a:cs typeface="Figtree Medium"/>
                <a:sym typeface="Figtree Medium"/>
              </a:rPr>
              <a:t>102117052</a:t>
            </a:r>
          </a:p>
        </p:txBody>
      </p:sp>
      <p:grpSp>
        <p:nvGrpSpPr>
          <p:cNvPr id="22" name="Google Shape;10005;p73">
            <a:extLst>
              <a:ext uri="{FF2B5EF4-FFF2-40B4-BE49-F238E27FC236}">
                <a16:creationId xmlns:a16="http://schemas.microsoft.com/office/drawing/2014/main" id="{6573B595-057B-3281-B5E0-6B2924ECD3E2}"/>
              </a:ext>
            </a:extLst>
          </p:cNvPr>
          <p:cNvGrpSpPr/>
          <p:nvPr/>
        </p:nvGrpSpPr>
        <p:grpSpPr>
          <a:xfrm>
            <a:off x="3602308" y="1213793"/>
            <a:ext cx="969692" cy="871872"/>
            <a:chOff x="-54426150" y="2294725"/>
            <a:chExt cx="282000" cy="319025"/>
          </a:xfrm>
        </p:grpSpPr>
        <p:sp>
          <p:nvSpPr>
            <p:cNvPr id="23" name="Google Shape;10006;p73">
              <a:extLst>
                <a:ext uri="{FF2B5EF4-FFF2-40B4-BE49-F238E27FC236}">
                  <a16:creationId xmlns:a16="http://schemas.microsoft.com/office/drawing/2014/main" id="{347AEB69-35C3-6CD0-80FB-EB36024D3B57}"/>
                </a:ext>
              </a:extLst>
            </p:cNvPr>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07;p73">
              <a:extLst>
                <a:ext uri="{FF2B5EF4-FFF2-40B4-BE49-F238E27FC236}">
                  <a16:creationId xmlns:a16="http://schemas.microsoft.com/office/drawing/2014/main" id="{AFA9FC8C-F177-924C-EE1D-A9D7E3737C41}"/>
                </a:ext>
              </a:extLst>
            </p:cNvPr>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08;p73">
              <a:extLst>
                <a:ext uri="{FF2B5EF4-FFF2-40B4-BE49-F238E27FC236}">
                  <a16:creationId xmlns:a16="http://schemas.microsoft.com/office/drawing/2014/main" id="{5ED4523A-0F24-8C6D-522B-2EBDD3FAC19B}"/>
                </a:ext>
              </a:extLst>
            </p:cNvPr>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09;p73">
              <a:extLst>
                <a:ext uri="{FF2B5EF4-FFF2-40B4-BE49-F238E27FC236}">
                  <a16:creationId xmlns:a16="http://schemas.microsoft.com/office/drawing/2014/main" id="{832C8CCF-F430-85BE-D889-3DE41A49B9F5}"/>
                </a:ext>
              </a:extLst>
            </p:cNvPr>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10;p73">
              <a:extLst>
                <a:ext uri="{FF2B5EF4-FFF2-40B4-BE49-F238E27FC236}">
                  <a16:creationId xmlns:a16="http://schemas.microsoft.com/office/drawing/2014/main" id="{F3124B93-8C2B-BBD5-E69F-A80D79DC1C1D}"/>
                </a:ext>
              </a:extLst>
            </p:cNvPr>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0011;p73">
            <a:extLst>
              <a:ext uri="{FF2B5EF4-FFF2-40B4-BE49-F238E27FC236}">
                <a16:creationId xmlns:a16="http://schemas.microsoft.com/office/drawing/2014/main" id="{9373A6B5-FDF3-2940-F832-6A67B3D46202}"/>
              </a:ext>
            </a:extLst>
          </p:cNvPr>
          <p:cNvGrpSpPr/>
          <p:nvPr/>
        </p:nvGrpSpPr>
        <p:grpSpPr>
          <a:xfrm>
            <a:off x="4725267" y="1198038"/>
            <a:ext cx="957192" cy="903381"/>
            <a:chOff x="-54427725" y="2686975"/>
            <a:chExt cx="285150" cy="319000"/>
          </a:xfrm>
        </p:grpSpPr>
        <p:sp>
          <p:nvSpPr>
            <p:cNvPr id="29" name="Google Shape;10012;p73">
              <a:extLst>
                <a:ext uri="{FF2B5EF4-FFF2-40B4-BE49-F238E27FC236}">
                  <a16:creationId xmlns:a16="http://schemas.microsoft.com/office/drawing/2014/main" id="{E2CA224C-E447-6F44-A490-A0B425851F08}"/>
                </a:ext>
              </a:extLst>
            </p:cNvPr>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13;p73">
              <a:extLst>
                <a:ext uri="{FF2B5EF4-FFF2-40B4-BE49-F238E27FC236}">
                  <a16:creationId xmlns:a16="http://schemas.microsoft.com/office/drawing/2014/main" id="{BCE3428E-E4B8-6ED0-B687-0AA5D6CFBB13}"/>
                </a:ext>
              </a:extLst>
            </p:cNvPr>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14;p73">
              <a:extLst>
                <a:ext uri="{FF2B5EF4-FFF2-40B4-BE49-F238E27FC236}">
                  <a16:creationId xmlns:a16="http://schemas.microsoft.com/office/drawing/2014/main" id="{B1F757ED-A406-C5C5-1142-EEF75168F133}"/>
                </a:ext>
              </a:extLst>
            </p:cNvPr>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15;p73">
              <a:extLst>
                <a:ext uri="{FF2B5EF4-FFF2-40B4-BE49-F238E27FC236}">
                  <a16:creationId xmlns:a16="http://schemas.microsoft.com/office/drawing/2014/main" id="{B03B26ED-E022-67F5-D85D-1486B449920B}"/>
                </a:ext>
              </a:extLst>
            </p:cNvPr>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16;p73">
              <a:extLst>
                <a:ext uri="{FF2B5EF4-FFF2-40B4-BE49-F238E27FC236}">
                  <a16:creationId xmlns:a16="http://schemas.microsoft.com/office/drawing/2014/main" id="{98FBC0D0-DAEF-96B4-E25F-AEFEDF7FADB3}"/>
                </a:ext>
              </a:extLst>
            </p:cNvPr>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998" name="Google Shape;998;p59"/>
          <p:cNvSpPr txBox="1">
            <a:spLocks noGrp="1"/>
          </p:cNvSpPr>
          <p:nvPr>
            <p:ph type="body" idx="4294967295"/>
          </p:nvPr>
        </p:nvSpPr>
        <p:spPr>
          <a:xfrm>
            <a:off x="720000" y="1215750"/>
            <a:ext cx="7704000" cy="3367200"/>
          </a:xfrm>
          <a:prstGeom prst="rect">
            <a:avLst/>
          </a:prstGeom>
        </p:spPr>
        <p:txBody>
          <a:bodyPr spcFirstLastPara="1" wrap="square" lIns="91425" tIns="91425" rIns="91425" bIns="91425" anchor="t" anchorCtr="0">
            <a:noAutofit/>
          </a:bodyPr>
          <a:lstStyle/>
          <a:p>
            <a:pPr marL="0" lvl="0" indent="0" algn="ctr">
              <a:spcBef>
                <a:spcPts val="285"/>
              </a:spcBef>
              <a:spcAft>
                <a:spcPts val="0"/>
              </a:spcAft>
              <a:buSzPts val="800"/>
              <a:buNone/>
              <a:tabLst>
                <a:tab pos="211455" algn="l"/>
              </a:tabLst>
            </a:pPr>
            <a:r>
              <a:rPr lang="en-IN" dirty="0">
                <a:hlinkClick r:id="rId3"/>
              </a:rPr>
              <a:t>https://existek.com/blog/hospital-managment-system</a:t>
            </a:r>
            <a:endParaRPr lang="en-IN" dirty="0"/>
          </a:p>
          <a:p>
            <a:pPr marL="0" lvl="0" indent="0" algn="ctr">
              <a:spcBef>
                <a:spcPts val="285"/>
              </a:spcBef>
              <a:spcAft>
                <a:spcPts val="0"/>
              </a:spcAft>
              <a:buSzPts val="800"/>
              <a:buNone/>
              <a:tabLst>
                <a:tab pos="211455" algn="l"/>
              </a:tabLst>
            </a:pPr>
            <a:endParaRPr lang="en-IN" dirty="0"/>
          </a:p>
          <a:p>
            <a:pPr marL="0" lvl="0" indent="0" algn="ctr">
              <a:spcBef>
                <a:spcPts val="285"/>
              </a:spcBef>
              <a:spcAft>
                <a:spcPts val="0"/>
              </a:spcAft>
              <a:buSzPts val="800"/>
              <a:buNone/>
              <a:tabLst>
                <a:tab pos="211455" algn="l"/>
              </a:tabLst>
            </a:pPr>
            <a:endParaRPr lang="en-IN" dirty="0"/>
          </a:p>
          <a:p>
            <a:pPr marL="0" lvl="0" indent="0" algn="ctr">
              <a:spcBef>
                <a:spcPts val="285"/>
              </a:spcBef>
              <a:spcAft>
                <a:spcPts val="0"/>
              </a:spcAft>
              <a:buSzPts val="800"/>
              <a:buNone/>
              <a:tabLst>
                <a:tab pos="211455" algn="l"/>
              </a:tabLst>
            </a:pPr>
            <a:endParaRPr lang="en-IN" dirty="0"/>
          </a:p>
          <a:p>
            <a:pPr marL="0" lvl="0" indent="0" algn="ctr">
              <a:spcBef>
                <a:spcPts val="285"/>
              </a:spcBef>
              <a:spcAft>
                <a:spcPts val="0"/>
              </a:spcAft>
              <a:buSzPts val="800"/>
              <a:buNone/>
              <a:tabLst>
                <a:tab pos="211455" algn="l"/>
              </a:tabLst>
            </a:pPr>
            <a:r>
              <a:rPr lang="en-IN" dirty="0"/>
              <a:t>                            https://www.researchgate.net/publication/343149774_Hospital_Management_System</a:t>
            </a:r>
          </a:p>
        </p:txBody>
      </p:sp>
      <p:grpSp>
        <p:nvGrpSpPr>
          <p:cNvPr id="999" name="Google Shape;999;p59"/>
          <p:cNvGrpSpPr/>
          <p:nvPr/>
        </p:nvGrpSpPr>
        <p:grpSpPr>
          <a:xfrm rot="-5400000">
            <a:off x="6968506" y="3127569"/>
            <a:ext cx="1459500" cy="1451475"/>
            <a:chOff x="298100" y="696150"/>
            <a:chExt cx="1459500" cy="1451475"/>
          </a:xfrm>
        </p:grpSpPr>
        <p:sp>
          <p:nvSpPr>
            <p:cNvPr id="1000" name="Google Shape;1000;p59"/>
            <p:cNvSpPr/>
            <p:nvPr/>
          </p:nvSpPr>
          <p:spPr>
            <a:xfrm>
              <a:off x="1403600" y="17936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677300" y="1376850"/>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1005750" y="19145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385700" y="696150"/>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298100" y="192683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984050" y="10826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103;p71">
            <a:extLst>
              <a:ext uri="{FF2B5EF4-FFF2-40B4-BE49-F238E27FC236}">
                <a16:creationId xmlns:a16="http://schemas.microsoft.com/office/drawing/2014/main" id="{A0A2A7DE-80DB-8AAD-4D07-F0A01F558939}"/>
              </a:ext>
            </a:extLst>
          </p:cNvPr>
          <p:cNvGrpSpPr/>
          <p:nvPr/>
        </p:nvGrpSpPr>
        <p:grpSpPr>
          <a:xfrm>
            <a:off x="1789926" y="3301893"/>
            <a:ext cx="325858" cy="351327"/>
            <a:chOff x="-28461325" y="2701925"/>
            <a:chExt cx="272525" cy="293825"/>
          </a:xfrm>
        </p:grpSpPr>
        <p:sp>
          <p:nvSpPr>
            <p:cNvPr id="3" name="Google Shape;9104;p71">
              <a:extLst>
                <a:ext uri="{FF2B5EF4-FFF2-40B4-BE49-F238E27FC236}">
                  <a16:creationId xmlns:a16="http://schemas.microsoft.com/office/drawing/2014/main" id="{16B9912F-F874-D084-3476-49390E2FF743}"/>
                </a:ext>
              </a:extLst>
            </p:cNvPr>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05;p71">
              <a:extLst>
                <a:ext uri="{FF2B5EF4-FFF2-40B4-BE49-F238E27FC236}">
                  <a16:creationId xmlns:a16="http://schemas.microsoft.com/office/drawing/2014/main" id="{19CED54D-7BE2-3DC9-2E6A-81270AB8F9F6}"/>
                </a:ext>
              </a:extLst>
            </p:cNvPr>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06;p71">
              <a:extLst>
                <a:ext uri="{FF2B5EF4-FFF2-40B4-BE49-F238E27FC236}">
                  <a16:creationId xmlns:a16="http://schemas.microsoft.com/office/drawing/2014/main" id="{37717452-1890-B905-E956-889B941FEEDC}"/>
                </a:ext>
              </a:extLst>
            </p:cNvPr>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103;p71">
            <a:extLst>
              <a:ext uri="{FF2B5EF4-FFF2-40B4-BE49-F238E27FC236}">
                <a16:creationId xmlns:a16="http://schemas.microsoft.com/office/drawing/2014/main" id="{DCBE9014-1DCA-D9AE-CC40-1E2B32B53366}"/>
              </a:ext>
            </a:extLst>
          </p:cNvPr>
          <p:cNvGrpSpPr/>
          <p:nvPr/>
        </p:nvGrpSpPr>
        <p:grpSpPr>
          <a:xfrm>
            <a:off x="650136" y="2484179"/>
            <a:ext cx="325858" cy="351327"/>
            <a:chOff x="-28461325" y="2701925"/>
            <a:chExt cx="272525" cy="293825"/>
          </a:xfrm>
        </p:grpSpPr>
        <p:sp>
          <p:nvSpPr>
            <p:cNvPr id="7" name="Google Shape;9104;p71">
              <a:extLst>
                <a:ext uri="{FF2B5EF4-FFF2-40B4-BE49-F238E27FC236}">
                  <a16:creationId xmlns:a16="http://schemas.microsoft.com/office/drawing/2014/main" id="{0A4A89C5-27C1-6BB5-88B2-D4C1BD9A5DF6}"/>
                </a:ext>
              </a:extLst>
            </p:cNvPr>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05;p71">
              <a:extLst>
                <a:ext uri="{FF2B5EF4-FFF2-40B4-BE49-F238E27FC236}">
                  <a16:creationId xmlns:a16="http://schemas.microsoft.com/office/drawing/2014/main" id="{B493ADDD-7E4E-3A0A-6A13-4841A6CE0DB3}"/>
                </a:ext>
              </a:extLst>
            </p:cNvPr>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06;p71">
              <a:extLst>
                <a:ext uri="{FF2B5EF4-FFF2-40B4-BE49-F238E27FC236}">
                  <a16:creationId xmlns:a16="http://schemas.microsoft.com/office/drawing/2014/main" id="{9FD6282E-8599-ADBD-6018-5247D4F99012}"/>
                </a:ext>
              </a:extLst>
            </p:cNvPr>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103;p71">
            <a:extLst>
              <a:ext uri="{FF2B5EF4-FFF2-40B4-BE49-F238E27FC236}">
                <a16:creationId xmlns:a16="http://schemas.microsoft.com/office/drawing/2014/main" id="{5090B71D-29F1-30CB-EBF6-17E5D0F06B72}"/>
              </a:ext>
            </a:extLst>
          </p:cNvPr>
          <p:cNvGrpSpPr/>
          <p:nvPr/>
        </p:nvGrpSpPr>
        <p:grpSpPr>
          <a:xfrm>
            <a:off x="1716944" y="1415976"/>
            <a:ext cx="325858" cy="351327"/>
            <a:chOff x="-28461325" y="2701925"/>
            <a:chExt cx="272525" cy="293825"/>
          </a:xfrm>
        </p:grpSpPr>
        <p:sp>
          <p:nvSpPr>
            <p:cNvPr id="11" name="Google Shape;9104;p71">
              <a:extLst>
                <a:ext uri="{FF2B5EF4-FFF2-40B4-BE49-F238E27FC236}">
                  <a16:creationId xmlns:a16="http://schemas.microsoft.com/office/drawing/2014/main" id="{00AAB95D-40DE-5880-6DA8-5050E2DF9C26}"/>
                </a:ext>
              </a:extLst>
            </p:cNvPr>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05;p71">
              <a:extLst>
                <a:ext uri="{FF2B5EF4-FFF2-40B4-BE49-F238E27FC236}">
                  <a16:creationId xmlns:a16="http://schemas.microsoft.com/office/drawing/2014/main" id="{4B07191A-1DE4-317E-5923-C0E396594936}"/>
                </a:ext>
              </a:extLst>
            </p:cNvPr>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06;p71">
              <a:extLst>
                <a:ext uri="{FF2B5EF4-FFF2-40B4-BE49-F238E27FC236}">
                  <a16:creationId xmlns:a16="http://schemas.microsoft.com/office/drawing/2014/main" id="{F1DE20F1-C3C2-12D9-EA2F-BB2E1AC5FA5A}"/>
                </a:ext>
              </a:extLst>
            </p:cNvPr>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TextBox 14">
            <a:extLst>
              <a:ext uri="{FF2B5EF4-FFF2-40B4-BE49-F238E27FC236}">
                <a16:creationId xmlns:a16="http://schemas.microsoft.com/office/drawing/2014/main" id="{040A12D8-86B1-F54D-CE16-51158A742C49}"/>
              </a:ext>
            </a:extLst>
          </p:cNvPr>
          <p:cNvSpPr txBox="1"/>
          <p:nvPr/>
        </p:nvSpPr>
        <p:spPr>
          <a:xfrm>
            <a:off x="2389805" y="3217070"/>
            <a:ext cx="4582714" cy="738664"/>
          </a:xfrm>
          <a:prstGeom prst="rect">
            <a:avLst/>
          </a:prstGeom>
          <a:noFill/>
        </p:spPr>
        <p:txBody>
          <a:bodyPr wrap="square">
            <a:spAutoFit/>
          </a:bodyPr>
          <a:lstStyle/>
          <a:p>
            <a:pPr algn="ctr"/>
            <a:r>
              <a:rPr lang="en-IN" dirty="0">
                <a:latin typeface="Figtree" panose="020B0604020202020204" charset="0"/>
              </a:rPr>
              <a:t>https://www.academia.edu/5202538/HOSPITAL_MANAGEMENT_SYSTEM_A_Project_work_submitted_to_the_DEPARTMENT_OF_COMPUTER_APPLICATIONS_</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18" name="Google Shape;218;p33"/>
          <p:cNvSpPr txBox="1">
            <a:spLocks noGrp="1"/>
          </p:cNvSpPr>
          <p:nvPr>
            <p:ph type="subTitle" idx="9"/>
          </p:nvPr>
        </p:nvSpPr>
        <p:spPr>
          <a:xfrm>
            <a:off x="1798200" y="1272837"/>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OBJECTIVES</a:t>
            </a:r>
            <a:endParaRPr sz="1800" dirty="0"/>
          </a:p>
        </p:txBody>
      </p:sp>
      <p:sp>
        <p:nvSpPr>
          <p:cNvPr id="219" name="Google Shape;219;p33"/>
          <p:cNvSpPr txBox="1">
            <a:spLocks noGrp="1"/>
          </p:cNvSpPr>
          <p:nvPr>
            <p:ph type="subTitle" idx="13"/>
          </p:nvPr>
        </p:nvSpPr>
        <p:spPr>
          <a:xfrm>
            <a:off x="1873516" y="3433240"/>
            <a:ext cx="1884097" cy="3757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ER DIAGRAM</a:t>
            </a:r>
            <a:endParaRPr sz="2000" dirty="0"/>
          </a:p>
        </p:txBody>
      </p:sp>
      <p:sp>
        <p:nvSpPr>
          <p:cNvPr id="220" name="Google Shape;220;p33"/>
          <p:cNvSpPr txBox="1">
            <a:spLocks noGrp="1"/>
          </p:cNvSpPr>
          <p:nvPr>
            <p:ph type="subTitle" idx="14"/>
          </p:nvPr>
        </p:nvSpPr>
        <p:spPr>
          <a:xfrm>
            <a:off x="1798200" y="2315265"/>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000" dirty="0"/>
              <a:t>SCHEMA</a:t>
            </a:r>
          </a:p>
        </p:txBody>
      </p:sp>
      <p:sp>
        <p:nvSpPr>
          <p:cNvPr id="221" name="Google Shape;221;p33"/>
          <p:cNvSpPr txBox="1">
            <a:spLocks noGrp="1"/>
          </p:cNvSpPr>
          <p:nvPr>
            <p:ph type="subTitle" idx="15"/>
          </p:nvPr>
        </p:nvSpPr>
        <p:spPr>
          <a:xfrm>
            <a:off x="5709900" y="1411861"/>
            <a:ext cx="27141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BACKEND</a:t>
            </a:r>
            <a:endParaRPr sz="1800" dirty="0"/>
          </a:p>
        </p:txBody>
      </p:sp>
      <p:sp>
        <p:nvSpPr>
          <p:cNvPr id="222" name="Google Shape;222;p33"/>
          <p:cNvSpPr txBox="1">
            <a:spLocks noGrp="1"/>
          </p:cNvSpPr>
          <p:nvPr>
            <p:ph type="title" idx="2"/>
          </p:nvPr>
        </p:nvSpPr>
        <p:spPr>
          <a:xfrm>
            <a:off x="1016350" y="1106676"/>
            <a:ext cx="7821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3" name="Google Shape;223;p33"/>
          <p:cNvSpPr txBox="1">
            <a:spLocks noGrp="1"/>
          </p:cNvSpPr>
          <p:nvPr>
            <p:ph type="title" idx="3"/>
          </p:nvPr>
        </p:nvSpPr>
        <p:spPr>
          <a:xfrm>
            <a:off x="1016225" y="2155065"/>
            <a:ext cx="7821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25" name="Google Shape;225;p33"/>
          <p:cNvSpPr txBox="1">
            <a:spLocks noGrp="1"/>
          </p:cNvSpPr>
          <p:nvPr>
            <p:ph type="title" idx="5"/>
          </p:nvPr>
        </p:nvSpPr>
        <p:spPr>
          <a:xfrm>
            <a:off x="1016225" y="3327846"/>
            <a:ext cx="7821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7" name="Google Shape;227;p33"/>
          <p:cNvSpPr txBox="1">
            <a:spLocks noGrp="1"/>
          </p:cNvSpPr>
          <p:nvPr>
            <p:ph type="title" idx="7"/>
          </p:nvPr>
        </p:nvSpPr>
        <p:spPr>
          <a:xfrm>
            <a:off x="4927800" y="1134225"/>
            <a:ext cx="7821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29" name="Google Shape;229;p33"/>
          <p:cNvSpPr txBox="1">
            <a:spLocks noGrp="1"/>
          </p:cNvSpPr>
          <p:nvPr>
            <p:ph type="title"/>
          </p:nvPr>
        </p:nvSpPr>
        <p:spPr>
          <a:xfrm>
            <a:off x="1311472" y="319504"/>
            <a:ext cx="7199350" cy="571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dk1"/>
                </a:solidFill>
              </a:rPr>
              <a:t>TABLE </a:t>
            </a:r>
            <a:r>
              <a:rPr lang="en" sz="2800" dirty="0">
                <a:solidFill>
                  <a:schemeClr val="dk2"/>
                </a:solidFill>
              </a:rPr>
              <a:t>OF CONTENTS</a:t>
            </a:r>
            <a:endParaRPr sz="2800" dirty="0">
              <a:solidFill>
                <a:schemeClr val="dk2"/>
              </a:solidFill>
            </a:endParaRPr>
          </a:p>
        </p:txBody>
      </p:sp>
      <p:grpSp>
        <p:nvGrpSpPr>
          <p:cNvPr id="231" name="Google Shape;231;p33"/>
          <p:cNvGrpSpPr/>
          <p:nvPr/>
        </p:nvGrpSpPr>
        <p:grpSpPr>
          <a:xfrm>
            <a:off x="216775" y="239763"/>
            <a:ext cx="1246725" cy="1529563"/>
            <a:chOff x="385700" y="491188"/>
            <a:chExt cx="1246725" cy="1529563"/>
          </a:xfrm>
        </p:grpSpPr>
        <p:sp>
          <p:nvSpPr>
            <p:cNvPr id="232" name="Google Shape;232;p33"/>
            <p:cNvSpPr/>
            <p:nvPr/>
          </p:nvSpPr>
          <p:spPr>
            <a:xfrm>
              <a:off x="905850" y="630950"/>
              <a:ext cx="354000" cy="354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677300" y="109727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p:nvPr/>
          </p:nvSpPr>
          <p:spPr>
            <a:xfrm>
              <a:off x="1520225" y="578800"/>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a:off x="527975" y="1778950"/>
              <a:ext cx="241800" cy="2418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27;p33">
            <a:extLst>
              <a:ext uri="{FF2B5EF4-FFF2-40B4-BE49-F238E27FC236}">
                <a16:creationId xmlns:a16="http://schemas.microsoft.com/office/drawing/2014/main" id="{D5EDDDBA-93F3-DCDC-86DA-366A578E1AC4}"/>
              </a:ext>
            </a:extLst>
          </p:cNvPr>
          <p:cNvSpPr txBox="1">
            <a:spLocks/>
          </p:cNvSpPr>
          <p:nvPr/>
        </p:nvSpPr>
        <p:spPr>
          <a:xfrm>
            <a:off x="4927800" y="2203309"/>
            <a:ext cx="782100" cy="786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dirty="0"/>
              <a:t>05</a:t>
            </a:r>
          </a:p>
        </p:txBody>
      </p:sp>
      <p:sp>
        <p:nvSpPr>
          <p:cNvPr id="9" name="TextBox 8">
            <a:extLst>
              <a:ext uri="{FF2B5EF4-FFF2-40B4-BE49-F238E27FC236}">
                <a16:creationId xmlns:a16="http://schemas.microsoft.com/office/drawing/2014/main" id="{28C6EFA7-998E-F111-6C65-6E0CB5969610}"/>
              </a:ext>
            </a:extLst>
          </p:cNvPr>
          <p:cNvSpPr txBox="1"/>
          <p:nvPr/>
        </p:nvSpPr>
        <p:spPr>
          <a:xfrm>
            <a:off x="5709900" y="2399398"/>
            <a:ext cx="1893416" cy="646331"/>
          </a:xfrm>
          <a:prstGeom prst="rect">
            <a:avLst/>
          </a:prstGeom>
          <a:noFill/>
        </p:spPr>
        <p:txBody>
          <a:bodyPr wrap="square">
            <a:spAutoFit/>
          </a:bodyPr>
          <a:lstStyle/>
          <a:p>
            <a:pPr marL="0" lvl="0" indent="0" algn="l" rtl="0">
              <a:spcBef>
                <a:spcPts val="0"/>
              </a:spcBef>
              <a:spcAft>
                <a:spcPts val="0"/>
              </a:spcAft>
              <a:buNone/>
            </a:pPr>
            <a:r>
              <a:rPr lang="en-IN" sz="1800" dirty="0">
                <a:latin typeface="Figtree" panose="020B0604020202020204" charset="0"/>
              </a:rPr>
              <a:t>QUERIES</a:t>
            </a:r>
          </a:p>
          <a:p>
            <a:pPr marL="0" lvl="0" indent="0" algn="l" rtl="0">
              <a:spcBef>
                <a:spcPts val="0"/>
              </a:spcBef>
              <a:spcAft>
                <a:spcPts val="0"/>
              </a:spcAft>
              <a:buNone/>
            </a:pPr>
            <a:endParaRPr lang="en-IN" sz="1800" dirty="0">
              <a:latin typeface="Figtree" panose="020B0604020202020204" charset="0"/>
            </a:endParaRPr>
          </a:p>
        </p:txBody>
      </p:sp>
      <p:sp>
        <p:nvSpPr>
          <p:cNvPr id="5" name="Google Shape;227;p33">
            <a:extLst>
              <a:ext uri="{FF2B5EF4-FFF2-40B4-BE49-F238E27FC236}">
                <a16:creationId xmlns:a16="http://schemas.microsoft.com/office/drawing/2014/main" id="{DFCE763B-2CDD-8181-A012-CB177D0458E5}"/>
              </a:ext>
            </a:extLst>
          </p:cNvPr>
          <p:cNvSpPr txBox="1">
            <a:spLocks/>
          </p:cNvSpPr>
          <p:nvPr/>
        </p:nvSpPr>
        <p:spPr>
          <a:xfrm>
            <a:off x="4995339" y="3327846"/>
            <a:ext cx="782100" cy="786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gtree"/>
              <a:buNone/>
              <a:defRPr sz="3000" b="1" i="0" u="none" strike="noStrike" cap="none">
                <a:solidFill>
                  <a:schemeClr val="lt1"/>
                </a:solidFill>
                <a:latin typeface="Figtree Medium"/>
                <a:ea typeface="Figtree Medium"/>
                <a:cs typeface="Figtree Medium"/>
                <a:sym typeface="Figtree Medium"/>
              </a:defRPr>
            </a:lvl1pPr>
            <a:lvl2pPr marR="0" lvl="1"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2pPr>
            <a:lvl3pPr marR="0" lvl="2"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3pPr>
            <a:lvl4pPr marR="0" lvl="3"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4pPr>
            <a:lvl5pPr marR="0" lvl="4"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5pPr>
            <a:lvl6pPr marR="0" lvl="5"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6pPr>
            <a:lvl7pPr marR="0" lvl="6"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7pPr>
            <a:lvl8pPr marR="0" lvl="7"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8pPr>
            <a:lvl9pPr marR="0" lvl="8" algn="ctr" rtl="0">
              <a:lnSpc>
                <a:spcPct val="100000"/>
              </a:lnSpc>
              <a:spcBef>
                <a:spcPts val="0"/>
              </a:spcBef>
              <a:spcAft>
                <a:spcPts val="0"/>
              </a:spcAft>
              <a:buClr>
                <a:schemeClr val="dk1"/>
              </a:buClr>
              <a:buSzPts val="3000"/>
              <a:buFont typeface="Figtree"/>
              <a:buNone/>
              <a:defRPr sz="3000" b="1" i="0" u="none" strike="noStrike" cap="none">
                <a:solidFill>
                  <a:schemeClr val="dk1"/>
                </a:solidFill>
                <a:latin typeface="Figtree"/>
                <a:ea typeface="Figtree"/>
                <a:cs typeface="Figtree"/>
                <a:sym typeface="Figtree"/>
              </a:defRPr>
            </a:lvl9pPr>
          </a:lstStyle>
          <a:p>
            <a:r>
              <a:rPr lang="en" dirty="0"/>
              <a:t>06</a:t>
            </a:r>
          </a:p>
        </p:txBody>
      </p:sp>
      <p:sp>
        <p:nvSpPr>
          <p:cNvPr id="10" name="Google Shape;221;p33">
            <a:extLst>
              <a:ext uri="{FF2B5EF4-FFF2-40B4-BE49-F238E27FC236}">
                <a16:creationId xmlns:a16="http://schemas.microsoft.com/office/drawing/2014/main" id="{8A799315-179D-A5C8-E0D3-60D359CBB4EB}"/>
              </a:ext>
            </a:extLst>
          </p:cNvPr>
          <p:cNvSpPr txBox="1">
            <a:spLocks/>
          </p:cNvSpPr>
          <p:nvPr/>
        </p:nvSpPr>
        <p:spPr>
          <a:xfrm>
            <a:off x="5796722" y="3488046"/>
            <a:ext cx="27141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Figtree Medium"/>
                <a:ea typeface="Figtree Medium"/>
                <a:cs typeface="Figtree Medium"/>
                <a:sym typeface="Figtree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sz="1800" dirty="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4"/>
          <p:cNvPicPr preferRelativeResize="0">
            <a:picLocks noGrp="1"/>
          </p:cNvPicPr>
          <p:nvPr>
            <p:ph type="pic" idx="2"/>
          </p:nvPr>
        </p:nvPicPr>
        <p:blipFill rotWithShape="1">
          <a:blip r:embed="rId3">
            <a:alphaModFix amt="76000"/>
          </a:blip>
          <a:srcRect/>
          <a:stretch/>
        </p:blipFill>
        <p:spPr>
          <a:xfrm>
            <a:off x="10450" y="-12175"/>
            <a:ext cx="9144003" cy="5155675"/>
          </a:xfrm>
          <a:prstGeom prst="rect">
            <a:avLst/>
          </a:prstGeom>
        </p:spPr>
      </p:pic>
      <p:sp>
        <p:nvSpPr>
          <p:cNvPr id="243" name="Google Shape;243;p34"/>
          <p:cNvSpPr/>
          <p:nvPr/>
        </p:nvSpPr>
        <p:spPr>
          <a:xfrm>
            <a:off x="0" y="985211"/>
            <a:ext cx="4700588" cy="343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txBox="1">
            <a:spLocks noGrp="1"/>
          </p:cNvSpPr>
          <p:nvPr>
            <p:ph type="title"/>
          </p:nvPr>
        </p:nvSpPr>
        <p:spPr>
          <a:xfrm>
            <a:off x="875144" y="1174838"/>
            <a:ext cx="3974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ABSTRACT</a:t>
            </a:r>
            <a:endParaRPr dirty="0"/>
          </a:p>
        </p:txBody>
      </p:sp>
      <p:sp>
        <p:nvSpPr>
          <p:cNvPr id="245" name="Google Shape;245;p34"/>
          <p:cNvSpPr txBox="1">
            <a:spLocks noGrp="1"/>
          </p:cNvSpPr>
          <p:nvPr>
            <p:ph type="subTitle" idx="1"/>
          </p:nvPr>
        </p:nvSpPr>
        <p:spPr>
          <a:xfrm>
            <a:off x="788888" y="1987112"/>
            <a:ext cx="3611662" cy="20317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t>Our project Hospital Database Management system includes registration of patients, storing their disease details into the system. It will also contain doctor’s information and will digitalize the whole billing system. It has the facility to give a unique id for every patient and stores the details of every patient and staff automatically. It includes a search facility to know the current status of each room. User can search availability of a doctor and the details of a patient using the id. And the whole process conducted by Administrator. </a:t>
            </a:r>
            <a:endParaRPr sz="1100" dirty="0"/>
          </a:p>
        </p:txBody>
      </p:sp>
      <p:grpSp>
        <p:nvGrpSpPr>
          <p:cNvPr id="246" name="Google Shape;246;p34"/>
          <p:cNvGrpSpPr/>
          <p:nvPr/>
        </p:nvGrpSpPr>
        <p:grpSpPr>
          <a:xfrm>
            <a:off x="91738" y="1087238"/>
            <a:ext cx="1246725" cy="1529563"/>
            <a:chOff x="385700" y="491188"/>
            <a:chExt cx="1246725" cy="1529563"/>
          </a:xfrm>
        </p:grpSpPr>
        <p:sp>
          <p:nvSpPr>
            <p:cNvPr id="247" name="Google Shape;247;p34"/>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5"/>
          <p:cNvPicPr preferRelativeResize="0">
            <a:picLocks noGrp="1"/>
          </p:cNvPicPr>
          <p:nvPr>
            <p:ph type="pic" idx="2"/>
          </p:nvPr>
        </p:nvPicPr>
        <p:blipFill rotWithShape="1">
          <a:blip r:embed="rId3">
            <a:alphaModFix amt="75000"/>
          </a:blip>
          <a:srcRect t="20703" b="20697"/>
          <a:stretch/>
        </p:blipFill>
        <p:spPr>
          <a:xfrm>
            <a:off x="0" y="-10650"/>
            <a:ext cx="9152998" cy="2684398"/>
          </a:xfrm>
          <a:prstGeom prst="rect">
            <a:avLst/>
          </a:prstGeom>
        </p:spPr>
      </p:pic>
      <p:sp>
        <p:nvSpPr>
          <p:cNvPr id="258" name="Google Shape;258;p35"/>
          <p:cNvSpPr/>
          <p:nvPr/>
        </p:nvSpPr>
        <p:spPr>
          <a:xfrm>
            <a:off x="0" y="2179575"/>
            <a:ext cx="9144000" cy="296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txBox="1">
            <a:spLocks noGrp="1"/>
          </p:cNvSpPr>
          <p:nvPr>
            <p:ph type="title"/>
          </p:nvPr>
        </p:nvSpPr>
        <p:spPr>
          <a:xfrm>
            <a:off x="2391900" y="2982525"/>
            <a:ext cx="4360200" cy="6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DESCRIPTION</a:t>
            </a:r>
            <a:endParaRPr dirty="0"/>
          </a:p>
        </p:txBody>
      </p:sp>
      <p:sp>
        <p:nvSpPr>
          <p:cNvPr id="261" name="Google Shape;261;p35"/>
          <p:cNvSpPr txBox="1">
            <a:spLocks noGrp="1"/>
          </p:cNvSpPr>
          <p:nvPr>
            <p:ph type="title" idx="3"/>
          </p:nvPr>
        </p:nvSpPr>
        <p:spPr>
          <a:xfrm>
            <a:off x="4021650" y="832025"/>
            <a:ext cx="11007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grpSp>
        <p:nvGrpSpPr>
          <p:cNvPr id="262" name="Google Shape;262;p35"/>
          <p:cNvGrpSpPr/>
          <p:nvPr/>
        </p:nvGrpSpPr>
        <p:grpSpPr>
          <a:xfrm>
            <a:off x="419838" y="2533388"/>
            <a:ext cx="1246725" cy="1529563"/>
            <a:chOff x="385700" y="491188"/>
            <a:chExt cx="1246725" cy="1529563"/>
          </a:xfrm>
        </p:grpSpPr>
        <p:sp>
          <p:nvSpPr>
            <p:cNvPr id="263" name="Google Shape;263;p35"/>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5"/>
          <p:cNvGrpSpPr/>
          <p:nvPr/>
        </p:nvGrpSpPr>
        <p:grpSpPr>
          <a:xfrm flipH="1">
            <a:off x="7385213" y="2637538"/>
            <a:ext cx="1246725" cy="1529563"/>
            <a:chOff x="385700" y="491188"/>
            <a:chExt cx="1246725" cy="1529563"/>
          </a:xfrm>
        </p:grpSpPr>
        <p:sp>
          <p:nvSpPr>
            <p:cNvPr id="270" name="Google Shape;270;p35"/>
            <p:cNvSpPr/>
            <p:nvPr/>
          </p:nvSpPr>
          <p:spPr>
            <a:xfrm>
              <a:off x="905850" y="630950"/>
              <a:ext cx="354000" cy="3540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677300" y="109727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1520225" y="578800"/>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527975" y="1778950"/>
              <a:ext cx="241800" cy="241800"/>
            </a:xfrm>
            <a:prstGeom prst="mathPlus">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385700" y="1484763"/>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p:nvPr/>
        </p:nvSpPr>
        <p:spPr>
          <a:xfrm>
            <a:off x="5979388" y="1288700"/>
            <a:ext cx="2614800" cy="331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0" i="0" dirty="0">
                <a:solidFill>
                  <a:schemeClr val="bg2">
                    <a:lumMod val="75000"/>
                  </a:schemeClr>
                </a:solidFill>
                <a:effectLst/>
                <a:latin typeface="Figtree" panose="020B0604020202020204" charset="0"/>
              </a:rPr>
              <a:t>Today, hospital management systems are widely used in hospitals and healthcare facilities of all sizes, ranging from small clinics to large, multi-specialty hospitals. They have helped to streamline hospital operations, reduce administrative costs, and improve patient care.</a:t>
            </a:r>
            <a:endParaRPr sz="1600" dirty="0">
              <a:solidFill>
                <a:schemeClr val="bg2">
                  <a:lumMod val="75000"/>
                </a:schemeClr>
              </a:solidFill>
              <a:latin typeface="Figtree" panose="020B0604020202020204" charset="0"/>
            </a:endParaRPr>
          </a:p>
        </p:txBody>
      </p:sp>
      <p:sp>
        <p:nvSpPr>
          <p:cNvPr id="281" name="Google Shape;281;p36"/>
          <p:cNvSpPr/>
          <p:nvPr/>
        </p:nvSpPr>
        <p:spPr>
          <a:xfrm>
            <a:off x="3293085" y="1288700"/>
            <a:ext cx="2614800" cy="3319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accent1">
                    <a:lumMod val="25000"/>
                  </a:schemeClr>
                </a:solidFill>
                <a:effectLst/>
                <a:latin typeface="Figtree" panose="020B0604020202020204" charset="0"/>
              </a:rPr>
              <a:t>Hospital management systems were developed to address these challenges and provide a more efficient way to manage hospital operations. These systems typically include modules for patient management, appointment scheduling, staff management, inventory management, and billing and payment processing.</a:t>
            </a:r>
            <a:endParaRPr lang="en-US" sz="1400" dirty="0">
              <a:solidFill>
                <a:schemeClr val="accent1">
                  <a:lumMod val="25000"/>
                </a:schemeClr>
              </a:solidFill>
              <a:latin typeface="Figtree" panose="020B0604020202020204" charset="0"/>
              <a:ea typeface="Figtree"/>
              <a:cs typeface="Figtree"/>
              <a:sym typeface="Figtree"/>
            </a:endParaRPr>
          </a:p>
        </p:txBody>
      </p:sp>
      <p:sp>
        <p:nvSpPr>
          <p:cNvPr id="282" name="Google Shape;282;p36"/>
          <p:cNvSpPr/>
          <p:nvPr/>
        </p:nvSpPr>
        <p:spPr>
          <a:xfrm>
            <a:off x="590395" y="1255131"/>
            <a:ext cx="2614800" cy="331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title"/>
          </p:nvPr>
        </p:nvSpPr>
        <p:spPr>
          <a:xfrm>
            <a:off x="725206" y="4883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a:t>
            </a:r>
            <a:endParaRPr dirty="0"/>
          </a:p>
        </p:txBody>
      </p:sp>
      <p:grpSp>
        <p:nvGrpSpPr>
          <p:cNvPr id="296" name="Google Shape;296;p36"/>
          <p:cNvGrpSpPr/>
          <p:nvPr/>
        </p:nvGrpSpPr>
        <p:grpSpPr>
          <a:xfrm rot="-5400000">
            <a:off x="7739175" y="-202787"/>
            <a:ext cx="874150" cy="1656438"/>
            <a:chOff x="385700" y="491188"/>
            <a:chExt cx="874150" cy="1656438"/>
          </a:xfrm>
        </p:grpSpPr>
        <p:sp>
          <p:nvSpPr>
            <p:cNvPr id="297" name="Google Shape;297;p3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6"/>
          <p:cNvGrpSpPr/>
          <p:nvPr/>
        </p:nvGrpSpPr>
        <p:grpSpPr>
          <a:xfrm rot="5400000" flipH="1">
            <a:off x="584525" y="-96837"/>
            <a:ext cx="874150" cy="1656438"/>
            <a:chOff x="385700" y="491188"/>
            <a:chExt cx="874150" cy="1656438"/>
          </a:xfrm>
        </p:grpSpPr>
        <p:sp>
          <p:nvSpPr>
            <p:cNvPr id="304" name="Google Shape;304;p36"/>
            <p:cNvSpPr/>
            <p:nvPr/>
          </p:nvSpPr>
          <p:spPr>
            <a:xfrm>
              <a:off x="905850" y="630950"/>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385700" y="14847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715100" y="491188"/>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45CB9781-F960-EDF0-55A0-E6524CBDAC60}"/>
              </a:ext>
            </a:extLst>
          </p:cNvPr>
          <p:cNvSpPr txBox="1"/>
          <p:nvPr/>
        </p:nvSpPr>
        <p:spPr>
          <a:xfrm>
            <a:off x="642532" y="1498943"/>
            <a:ext cx="2614801" cy="2893100"/>
          </a:xfrm>
          <a:prstGeom prst="rect">
            <a:avLst/>
          </a:prstGeom>
          <a:noFill/>
        </p:spPr>
        <p:txBody>
          <a:bodyPr wrap="square">
            <a:spAutoFit/>
          </a:bodyPr>
          <a:lstStyle/>
          <a:p>
            <a:pPr marL="0" lvl="0" indent="0" algn="ctr" rtl="0">
              <a:spcBef>
                <a:spcPts val="0"/>
              </a:spcBef>
              <a:spcAft>
                <a:spcPts val="0"/>
              </a:spcAft>
              <a:buNone/>
            </a:pPr>
            <a:r>
              <a:rPr lang="en-US" sz="1400" b="0" i="0" dirty="0">
                <a:solidFill>
                  <a:srgbClr val="D1D5DB"/>
                </a:solidFill>
                <a:effectLst/>
                <a:latin typeface="Figtree" panose="020B0604020202020204" charset="0"/>
              </a:rPr>
              <a:t>A Hospital Management System is a software solution designed to manage the operational and administrative tasks of a hospital or healthcare facility. The system aims to automate manual processes and improve the quality of patient care by providing healthcare professionals with real-time access to patient data and other critical information.</a:t>
            </a:r>
            <a:endParaRPr lang="en-US" sz="1400" dirty="0">
              <a:latin typeface="Figtree" panose="020B0604020202020204" charset="0"/>
              <a:ea typeface="Figtree"/>
              <a:cs typeface="Figtree"/>
              <a:sym typeface="Figtre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3"/>
        <p:cNvGrpSpPr/>
        <p:nvPr/>
      </p:nvGrpSpPr>
      <p:grpSpPr>
        <a:xfrm>
          <a:off x="0" y="0"/>
          <a:ext cx="0" cy="0"/>
          <a:chOff x="0" y="0"/>
          <a:chExt cx="0" cy="0"/>
        </a:xfrm>
      </p:grpSpPr>
      <p:pic>
        <p:nvPicPr>
          <p:cNvPr id="314" name="Google Shape;314;p37"/>
          <p:cNvPicPr preferRelativeResize="0">
            <a:picLocks noGrp="1"/>
          </p:cNvPicPr>
          <p:nvPr>
            <p:ph type="pic" idx="2"/>
          </p:nvPr>
        </p:nvPicPr>
        <p:blipFill rotWithShape="1">
          <a:blip r:embed="rId3">
            <a:alphaModFix amt="83000"/>
          </a:blip>
          <a:srcRect t="15464" r="596" b="29167"/>
          <a:stretch/>
        </p:blipFill>
        <p:spPr>
          <a:xfrm>
            <a:off x="-1" y="0"/>
            <a:ext cx="9144003" cy="3413476"/>
          </a:xfrm>
          <a:prstGeom prst="rect">
            <a:avLst/>
          </a:prstGeom>
        </p:spPr>
      </p:pic>
      <p:sp>
        <p:nvSpPr>
          <p:cNvPr id="315" name="Google Shape;315;p37"/>
          <p:cNvSpPr/>
          <p:nvPr/>
        </p:nvSpPr>
        <p:spPr>
          <a:xfrm>
            <a:off x="4150" y="2405059"/>
            <a:ext cx="9139850" cy="2761486"/>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1"/>
          </p:nvPr>
        </p:nvSpPr>
        <p:spPr>
          <a:xfrm>
            <a:off x="698925" y="2784100"/>
            <a:ext cx="2389500" cy="513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t>CHALLENGE</a:t>
            </a:r>
            <a:endParaRPr/>
          </a:p>
        </p:txBody>
      </p:sp>
      <p:sp>
        <p:nvSpPr>
          <p:cNvPr id="317" name="Google Shape;317;p37"/>
          <p:cNvSpPr txBox="1">
            <a:spLocks noGrp="1"/>
          </p:cNvSpPr>
          <p:nvPr>
            <p:ph type="subTitle" idx="6"/>
          </p:nvPr>
        </p:nvSpPr>
        <p:spPr>
          <a:xfrm>
            <a:off x="3394864" y="2812150"/>
            <a:ext cx="23895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318" name="Google Shape;318;p37"/>
          <p:cNvSpPr txBox="1">
            <a:spLocks noGrp="1"/>
          </p:cNvSpPr>
          <p:nvPr>
            <p:ph type="subTitle" idx="7"/>
          </p:nvPr>
        </p:nvSpPr>
        <p:spPr>
          <a:xfrm>
            <a:off x="6040003" y="2807000"/>
            <a:ext cx="2389500" cy="5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319" name="Google Shape;31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GOALS</a:t>
            </a:r>
            <a:endParaRPr>
              <a:solidFill>
                <a:schemeClr val="lt1"/>
              </a:solidFill>
            </a:endParaRPr>
          </a:p>
        </p:txBody>
      </p:sp>
      <p:sp>
        <p:nvSpPr>
          <p:cNvPr id="320" name="Google Shape;320;p37"/>
          <p:cNvSpPr txBox="1">
            <a:spLocks noGrp="1"/>
          </p:cNvSpPr>
          <p:nvPr>
            <p:ph type="subTitle" idx="3"/>
          </p:nvPr>
        </p:nvSpPr>
        <p:spPr>
          <a:xfrm>
            <a:off x="724325" y="3181577"/>
            <a:ext cx="2389500" cy="117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chemeClr val="accent3"/>
                </a:solidFill>
                <a:effectLst/>
                <a:latin typeface="Figtree" panose="020B0604020202020204" charset="0"/>
              </a:rPr>
              <a:t>Implementing a hospital management system can bring significant benefits to a healthcare facility, such as improved efficiency, patient care, and financial performance. However, it can also present some challenges</a:t>
            </a:r>
            <a:endParaRPr sz="1200" dirty="0">
              <a:solidFill>
                <a:schemeClr val="accent3"/>
              </a:solidFill>
              <a:latin typeface="Figtree" panose="020B0604020202020204" charset="0"/>
            </a:endParaRPr>
          </a:p>
        </p:txBody>
      </p:sp>
      <p:sp>
        <p:nvSpPr>
          <p:cNvPr id="321" name="Google Shape;321;p37"/>
          <p:cNvSpPr txBox="1">
            <a:spLocks noGrp="1"/>
          </p:cNvSpPr>
          <p:nvPr>
            <p:ph type="subTitle" idx="4"/>
          </p:nvPr>
        </p:nvSpPr>
        <p:spPr>
          <a:xfrm>
            <a:off x="3394864" y="3325150"/>
            <a:ext cx="2389500" cy="11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accent3"/>
                </a:solidFill>
                <a:latin typeface="Figtree" panose="020B0604020202020204" charset="0"/>
              </a:rPr>
              <a:t>T</a:t>
            </a:r>
            <a:r>
              <a:rPr lang="en-US" sz="1200" b="0" i="0" dirty="0">
                <a:solidFill>
                  <a:schemeClr val="accent3"/>
                </a:solidFill>
                <a:effectLst/>
                <a:latin typeface="Figtree" panose="020B0604020202020204" charset="0"/>
              </a:rPr>
              <a:t>he implementation of a hospital management system can help healthcare facilities to provide better care to their patients, while improving operational efficiency and financial performance.</a:t>
            </a:r>
            <a:endParaRPr sz="1200" dirty="0">
              <a:solidFill>
                <a:schemeClr val="accent3"/>
              </a:solidFill>
              <a:latin typeface="Figtree" panose="020B0604020202020204" charset="0"/>
            </a:endParaRPr>
          </a:p>
        </p:txBody>
      </p:sp>
      <p:sp>
        <p:nvSpPr>
          <p:cNvPr id="322" name="Google Shape;322;p37"/>
          <p:cNvSpPr txBox="1">
            <a:spLocks noGrp="1"/>
          </p:cNvSpPr>
          <p:nvPr>
            <p:ph type="subTitle" idx="5"/>
          </p:nvPr>
        </p:nvSpPr>
        <p:spPr>
          <a:xfrm>
            <a:off x="6040003" y="3320000"/>
            <a:ext cx="2389500" cy="11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dirty="0">
                <a:solidFill>
                  <a:schemeClr val="accent3"/>
                </a:solidFill>
                <a:effectLst/>
                <a:latin typeface="Figtree" panose="020B0604020202020204" charset="0"/>
              </a:rPr>
              <a:t>implementing a hospital management system requires a systematic approach to ensure a successful implementation that meets the needs of the healthcare facility</a:t>
            </a:r>
            <a:endParaRPr sz="1200" dirty="0">
              <a:solidFill>
                <a:schemeClr val="accent3"/>
              </a:solidFill>
              <a:latin typeface="Figtree" panose="020B0604020202020204" charset="0"/>
            </a:endParaRPr>
          </a:p>
        </p:txBody>
      </p:sp>
      <p:sp>
        <p:nvSpPr>
          <p:cNvPr id="323" name="Google Shape;323;p37"/>
          <p:cNvSpPr/>
          <p:nvPr/>
        </p:nvSpPr>
        <p:spPr>
          <a:xfrm>
            <a:off x="1564275"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gtree"/>
              <a:ea typeface="Figtree"/>
              <a:cs typeface="Figtree"/>
              <a:sym typeface="Figtree"/>
            </a:endParaRPr>
          </a:p>
        </p:txBody>
      </p:sp>
      <p:sp>
        <p:nvSpPr>
          <p:cNvPr id="324" name="Google Shape;324;p37"/>
          <p:cNvSpPr/>
          <p:nvPr/>
        </p:nvSpPr>
        <p:spPr>
          <a:xfrm>
            <a:off x="4242603"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gtree"/>
              <a:ea typeface="Figtree"/>
              <a:cs typeface="Figtree"/>
              <a:sym typeface="Figtree"/>
            </a:endParaRPr>
          </a:p>
        </p:txBody>
      </p:sp>
      <p:sp>
        <p:nvSpPr>
          <p:cNvPr id="325" name="Google Shape;325;p37"/>
          <p:cNvSpPr/>
          <p:nvPr/>
        </p:nvSpPr>
        <p:spPr>
          <a:xfrm>
            <a:off x="6920931" y="1981558"/>
            <a:ext cx="658800" cy="65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gtree"/>
              <a:ea typeface="Figtree"/>
              <a:cs typeface="Figtree"/>
              <a:sym typeface="Figtree"/>
            </a:endParaRPr>
          </a:p>
        </p:txBody>
      </p:sp>
      <p:sp>
        <p:nvSpPr>
          <p:cNvPr id="326" name="Google Shape;326;p37"/>
          <p:cNvSpPr/>
          <p:nvPr/>
        </p:nvSpPr>
        <p:spPr>
          <a:xfrm rot="5400000" flipH="1">
            <a:off x="3206182" y="47371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rot="5400000" flipH="1">
            <a:off x="2016831" y="48493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rot="5400000" flipH="1">
            <a:off x="9564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5400000" flipH="1">
            <a:off x="357331" y="484935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5400000" flipH="1">
            <a:off x="4291119" y="4926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5400000" flipH="1">
            <a:off x="5589978" y="2540506"/>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rot="5400000" flipH="1">
            <a:off x="7041531" y="4888656"/>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rot="5400000" flipH="1">
            <a:off x="6324081" y="4737156"/>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rot="5400000" flipH="1">
            <a:off x="7898156" y="4753956"/>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5400000" flipH="1">
            <a:off x="8782469" y="4749456"/>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7"/>
          <p:cNvGrpSpPr/>
          <p:nvPr/>
        </p:nvGrpSpPr>
        <p:grpSpPr>
          <a:xfrm>
            <a:off x="7113982" y="2124064"/>
            <a:ext cx="272686" cy="373766"/>
            <a:chOff x="-38275925" y="1946600"/>
            <a:chExt cx="231600" cy="317450"/>
          </a:xfrm>
        </p:grpSpPr>
        <p:sp>
          <p:nvSpPr>
            <p:cNvPr id="338" name="Google Shape;338;p37"/>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37"/>
          <p:cNvGrpSpPr/>
          <p:nvPr/>
        </p:nvGrpSpPr>
        <p:grpSpPr>
          <a:xfrm>
            <a:off x="4395402" y="2133898"/>
            <a:ext cx="353180" cy="354107"/>
            <a:chOff x="-25104475" y="2340425"/>
            <a:chExt cx="295375" cy="296150"/>
          </a:xfrm>
        </p:grpSpPr>
        <p:sp>
          <p:nvSpPr>
            <p:cNvPr id="341" name="Google Shape;341;p37"/>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1707797" y="2134225"/>
            <a:ext cx="371762" cy="353443"/>
            <a:chOff x="4038693" y="1874811"/>
            <a:chExt cx="403957" cy="384052"/>
          </a:xfrm>
        </p:grpSpPr>
        <p:sp>
          <p:nvSpPr>
            <p:cNvPr id="351" name="Google Shape;351;p37"/>
            <p:cNvSpPr/>
            <p:nvPr/>
          </p:nvSpPr>
          <p:spPr>
            <a:xfrm>
              <a:off x="4038693" y="1874811"/>
              <a:ext cx="403957" cy="384052"/>
            </a:xfrm>
            <a:custGeom>
              <a:avLst/>
              <a:gdLst/>
              <a:ahLst/>
              <a:cxnLst/>
              <a:rect l="l" t="t" r="r" b="b"/>
              <a:pathLst>
                <a:path w="20050" h="19062" extrusionOk="0">
                  <a:moveTo>
                    <a:pt x="11635" y="3388"/>
                  </a:moveTo>
                  <a:cubicBezTo>
                    <a:pt x="13275" y="3388"/>
                    <a:pt x="14608" y="4722"/>
                    <a:pt x="14608" y="6361"/>
                  </a:cubicBezTo>
                  <a:cubicBezTo>
                    <a:pt x="14608" y="8006"/>
                    <a:pt x="13266" y="9334"/>
                    <a:pt x="11635" y="9334"/>
                  </a:cubicBezTo>
                  <a:cubicBezTo>
                    <a:pt x="9997" y="9334"/>
                    <a:pt x="8664" y="8000"/>
                    <a:pt x="8664" y="6361"/>
                  </a:cubicBezTo>
                  <a:cubicBezTo>
                    <a:pt x="8664" y="4722"/>
                    <a:pt x="9997" y="3388"/>
                    <a:pt x="11635" y="3388"/>
                  </a:cubicBezTo>
                  <a:close/>
                  <a:moveTo>
                    <a:pt x="9415" y="1117"/>
                  </a:moveTo>
                  <a:lnTo>
                    <a:pt x="9415" y="2930"/>
                  </a:lnTo>
                  <a:cubicBezTo>
                    <a:pt x="8291" y="3659"/>
                    <a:pt x="7546" y="4925"/>
                    <a:pt x="7546" y="6361"/>
                  </a:cubicBezTo>
                  <a:cubicBezTo>
                    <a:pt x="7546" y="8205"/>
                    <a:pt x="8773" y="9767"/>
                    <a:pt x="10453" y="10275"/>
                  </a:cubicBezTo>
                  <a:lnTo>
                    <a:pt x="11029" y="11208"/>
                  </a:lnTo>
                  <a:lnTo>
                    <a:pt x="4486" y="11208"/>
                  </a:lnTo>
                  <a:cubicBezTo>
                    <a:pt x="6151" y="8516"/>
                    <a:pt x="6101" y="8655"/>
                    <a:pt x="6101" y="8437"/>
                  </a:cubicBezTo>
                  <a:lnTo>
                    <a:pt x="6101" y="1117"/>
                  </a:lnTo>
                  <a:close/>
                  <a:moveTo>
                    <a:pt x="14893" y="8830"/>
                  </a:moveTo>
                  <a:lnTo>
                    <a:pt x="18607" y="12544"/>
                  </a:lnTo>
                  <a:cubicBezTo>
                    <a:pt x="18824" y="12759"/>
                    <a:pt x="18824" y="13109"/>
                    <a:pt x="18607" y="13325"/>
                  </a:cubicBezTo>
                  <a:cubicBezTo>
                    <a:pt x="18500" y="13433"/>
                    <a:pt x="18358" y="13487"/>
                    <a:pt x="18217" y="13487"/>
                  </a:cubicBezTo>
                  <a:cubicBezTo>
                    <a:pt x="18076" y="13487"/>
                    <a:pt x="17935" y="13433"/>
                    <a:pt x="17827" y="13325"/>
                  </a:cubicBezTo>
                  <a:lnTo>
                    <a:pt x="14106" y="9619"/>
                  </a:lnTo>
                  <a:cubicBezTo>
                    <a:pt x="14402" y="9392"/>
                    <a:pt x="14668" y="9127"/>
                    <a:pt x="14893" y="8830"/>
                  </a:cubicBezTo>
                  <a:close/>
                  <a:moveTo>
                    <a:pt x="11721" y="12326"/>
                  </a:moveTo>
                  <a:lnTo>
                    <a:pt x="13263" y="14820"/>
                  </a:lnTo>
                  <a:cubicBezTo>
                    <a:pt x="14104" y="16183"/>
                    <a:pt x="13131" y="17945"/>
                    <a:pt x="11517" y="17945"/>
                  </a:cubicBezTo>
                  <a:lnTo>
                    <a:pt x="3994" y="17945"/>
                  </a:lnTo>
                  <a:cubicBezTo>
                    <a:pt x="2389" y="17945"/>
                    <a:pt x="1408" y="16184"/>
                    <a:pt x="2253" y="14820"/>
                  </a:cubicBezTo>
                  <a:lnTo>
                    <a:pt x="3795" y="12326"/>
                  </a:lnTo>
                  <a:close/>
                  <a:moveTo>
                    <a:pt x="4798" y="0"/>
                  </a:moveTo>
                  <a:cubicBezTo>
                    <a:pt x="4489" y="0"/>
                    <a:pt x="4239" y="250"/>
                    <a:pt x="4239" y="558"/>
                  </a:cubicBezTo>
                  <a:cubicBezTo>
                    <a:pt x="4239" y="867"/>
                    <a:pt x="4489" y="1117"/>
                    <a:pt x="4798" y="1117"/>
                  </a:cubicBezTo>
                  <a:lnTo>
                    <a:pt x="4985" y="1117"/>
                  </a:lnTo>
                  <a:lnTo>
                    <a:pt x="4985" y="8278"/>
                  </a:lnTo>
                  <a:cubicBezTo>
                    <a:pt x="4811" y="8558"/>
                    <a:pt x="1304" y="14231"/>
                    <a:pt x="1304" y="14233"/>
                  </a:cubicBezTo>
                  <a:cubicBezTo>
                    <a:pt x="1" y="16338"/>
                    <a:pt x="1509" y="19061"/>
                    <a:pt x="3998" y="19061"/>
                  </a:cubicBezTo>
                  <a:lnTo>
                    <a:pt x="11522" y="19061"/>
                  </a:lnTo>
                  <a:cubicBezTo>
                    <a:pt x="14003" y="19061"/>
                    <a:pt x="15517" y="16341"/>
                    <a:pt x="14212" y="14233"/>
                  </a:cubicBezTo>
                  <a:lnTo>
                    <a:pt x="11870" y="10444"/>
                  </a:lnTo>
                  <a:cubicBezTo>
                    <a:pt x="12287" y="10420"/>
                    <a:pt x="12699" y="10332"/>
                    <a:pt x="13089" y="10182"/>
                  </a:cubicBezTo>
                  <a:lnTo>
                    <a:pt x="17038" y="14117"/>
                  </a:lnTo>
                  <a:cubicBezTo>
                    <a:pt x="17364" y="14442"/>
                    <a:pt x="17791" y="14605"/>
                    <a:pt x="18218" y="14605"/>
                  </a:cubicBezTo>
                  <a:cubicBezTo>
                    <a:pt x="18645" y="14605"/>
                    <a:pt x="19073" y="14441"/>
                    <a:pt x="19399" y="14114"/>
                  </a:cubicBezTo>
                  <a:cubicBezTo>
                    <a:pt x="20049" y="13461"/>
                    <a:pt x="20049" y="12405"/>
                    <a:pt x="19396" y="11753"/>
                  </a:cubicBezTo>
                  <a:lnTo>
                    <a:pt x="15457" y="7815"/>
                  </a:lnTo>
                  <a:cubicBezTo>
                    <a:pt x="15635" y="7350"/>
                    <a:pt x="15724" y="6859"/>
                    <a:pt x="15724" y="6361"/>
                  </a:cubicBezTo>
                  <a:cubicBezTo>
                    <a:pt x="15724" y="4106"/>
                    <a:pt x="13891" y="2272"/>
                    <a:pt x="11635" y="2272"/>
                  </a:cubicBezTo>
                  <a:cubicBezTo>
                    <a:pt x="11262" y="2272"/>
                    <a:pt x="10890" y="2323"/>
                    <a:pt x="10531" y="2423"/>
                  </a:cubicBezTo>
                  <a:lnTo>
                    <a:pt x="10531" y="1117"/>
                  </a:lnTo>
                  <a:lnTo>
                    <a:pt x="10718" y="1117"/>
                  </a:lnTo>
                  <a:cubicBezTo>
                    <a:pt x="11026" y="1117"/>
                    <a:pt x="11277" y="867"/>
                    <a:pt x="11277" y="558"/>
                  </a:cubicBezTo>
                  <a:cubicBezTo>
                    <a:pt x="11277" y="250"/>
                    <a:pt x="11026" y="0"/>
                    <a:pt x="10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4220263" y="2145593"/>
              <a:ext cx="26333" cy="22545"/>
            </a:xfrm>
            <a:custGeom>
              <a:avLst/>
              <a:gdLst/>
              <a:ahLst/>
              <a:cxnLst/>
              <a:rect l="l" t="t" r="r" b="b"/>
              <a:pathLst>
                <a:path w="1307" h="1119" extrusionOk="0">
                  <a:moveTo>
                    <a:pt x="743" y="1"/>
                  </a:moveTo>
                  <a:cubicBezTo>
                    <a:pt x="606" y="1"/>
                    <a:pt x="467" y="51"/>
                    <a:pt x="353" y="165"/>
                  </a:cubicBezTo>
                  <a:cubicBezTo>
                    <a:pt x="0" y="516"/>
                    <a:pt x="250" y="1118"/>
                    <a:pt x="748" y="1118"/>
                  </a:cubicBezTo>
                  <a:cubicBezTo>
                    <a:pt x="1056" y="1118"/>
                    <a:pt x="1307" y="869"/>
                    <a:pt x="1305" y="559"/>
                  </a:cubicBezTo>
                  <a:lnTo>
                    <a:pt x="1305" y="559"/>
                  </a:lnTo>
                  <a:lnTo>
                    <a:pt x="1307" y="561"/>
                  </a:lnTo>
                  <a:cubicBezTo>
                    <a:pt x="1307" y="224"/>
                    <a:pt x="1031" y="1"/>
                    <a:pt x="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4132158" y="2146379"/>
              <a:ext cx="69428" cy="66769"/>
            </a:xfrm>
            <a:custGeom>
              <a:avLst/>
              <a:gdLst/>
              <a:ahLst/>
              <a:cxnLst/>
              <a:rect l="l" t="t" r="r" b="b"/>
              <a:pathLst>
                <a:path w="3446" h="3314" extrusionOk="0">
                  <a:moveTo>
                    <a:pt x="1784" y="1116"/>
                  </a:moveTo>
                  <a:cubicBezTo>
                    <a:pt x="2061" y="1116"/>
                    <a:pt x="2328" y="1332"/>
                    <a:pt x="2328" y="1658"/>
                  </a:cubicBezTo>
                  <a:cubicBezTo>
                    <a:pt x="2328" y="1955"/>
                    <a:pt x="2085" y="2196"/>
                    <a:pt x="1788" y="2197"/>
                  </a:cubicBezTo>
                  <a:cubicBezTo>
                    <a:pt x="1307" y="2197"/>
                    <a:pt x="1066" y="1616"/>
                    <a:pt x="1407" y="1275"/>
                  </a:cubicBezTo>
                  <a:cubicBezTo>
                    <a:pt x="1517" y="1166"/>
                    <a:pt x="1651" y="1116"/>
                    <a:pt x="1784" y="1116"/>
                  </a:cubicBezTo>
                  <a:close/>
                  <a:moveTo>
                    <a:pt x="1788" y="0"/>
                  </a:moveTo>
                  <a:cubicBezTo>
                    <a:pt x="1118" y="0"/>
                    <a:pt x="513" y="404"/>
                    <a:pt x="256" y="1023"/>
                  </a:cubicBezTo>
                  <a:cubicBezTo>
                    <a:pt x="1" y="1641"/>
                    <a:pt x="143" y="2354"/>
                    <a:pt x="616" y="2828"/>
                  </a:cubicBezTo>
                  <a:cubicBezTo>
                    <a:pt x="933" y="3146"/>
                    <a:pt x="1357" y="3314"/>
                    <a:pt x="1788" y="3314"/>
                  </a:cubicBezTo>
                  <a:cubicBezTo>
                    <a:pt x="2002" y="3314"/>
                    <a:pt x="2217" y="3273"/>
                    <a:pt x="2422" y="3188"/>
                  </a:cubicBezTo>
                  <a:cubicBezTo>
                    <a:pt x="3040" y="2931"/>
                    <a:pt x="3444" y="2327"/>
                    <a:pt x="3445" y="1658"/>
                  </a:cubicBezTo>
                  <a:cubicBezTo>
                    <a:pt x="3444" y="743"/>
                    <a:pt x="2703" y="2"/>
                    <a:pt x="1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63" name="Google Shape;363;p38"/>
          <p:cNvSpPr txBox="1"/>
          <p:nvPr/>
        </p:nvSpPr>
        <p:spPr>
          <a:xfrm flipH="1">
            <a:off x="4937357" y="1334798"/>
            <a:ext cx="807300" cy="79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lt1"/>
              </a:solidFill>
              <a:latin typeface="Figtree"/>
              <a:ea typeface="Figtree"/>
              <a:cs typeface="Figtree"/>
              <a:sym typeface="Figtree"/>
            </a:endParaRPr>
          </a:p>
        </p:txBody>
      </p:sp>
      <p:sp>
        <p:nvSpPr>
          <p:cNvPr id="364" name="Google Shape;364;p38"/>
          <p:cNvSpPr txBox="1"/>
          <p:nvPr/>
        </p:nvSpPr>
        <p:spPr>
          <a:xfrm flipH="1">
            <a:off x="1406676" y="1334798"/>
            <a:ext cx="807300" cy="79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Figtree"/>
              <a:ea typeface="Figtree"/>
              <a:cs typeface="Figtree"/>
              <a:sym typeface="Figtree"/>
            </a:endParaRPr>
          </a:p>
        </p:txBody>
      </p:sp>
      <p:sp>
        <p:nvSpPr>
          <p:cNvPr id="365" name="Google Shape;365;p38"/>
          <p:cNvSpPr txBox="1"/>
          <p:nvPr/>
        </p:nvSpPr>
        <p:spPr>
          <a:xfrm flipH="1">
            <a:off x="6590051" y="1334798"/>
            <a:ext cx="807300" cy="79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Figtree"/>
              <a:ea typeface="Figtree"/>
              <a:cs typeface="Figtree"/>
              <a:sym typeface="Figtree"/>
            </a:endParaRPr>
          </a:p>
        </p:txBody>
      </p:sp>
      <p:sp>
        <p:nvSpPr>
          <p:cNvPr id="370" name="Google Shape;370;p38"/>
          <p:cNvSpPr txBox="1">
            <a:spLocks noGrp="1"/>
          </p:cNvSpPr>
          <p:nvPr>
            <p:ph type="title"/>
          </p:nvPr>
        </p:nvSpPr>
        <p:spPr>
          <a:xfrm>
            <a:off x="840818" y="487900"/>
            <a:ext cx="69309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IDEAS</a:t>
            </a:r>
            <a:endParaRPr dirty="0"/>
          </a:p>
        </p:txBody>
      </p:sp>
      <p:grpSp>
        <p:nvGrpSpPr>
          <p:cNvPr id="371" name="Google Shape;371;p38"/>
          <p:cNvGrpSpPr/>
          <p:nvPr/>
        </p:nvGrpSpPr>
        <p:grpSpPr>
          <a:xfrm rot="5400000" flipH="1">
            <a:off x="85893" y="595077"/>
            <a:ext cx="1296525" cy="1033500"/>
            <a:chOff x="71200" y="1114125"/>
            <a:chExt cx="1296525" cy="1033500"/>
          </a:xfrm>
        </p:grpSpPr>
        <p:sp>
          <p:nvSpPr>
            <p:cNvPr id="372" name="Google Shape;372;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8"/>
          <p:cNvGrpSpPr/>
          <p:nvPr/>
        </p:nvGrpSpPr>
        <p:grpSpPr>
          <a:xfrm>
            <a:off x="1631893" y="1533003"/>
            <a:ext cx="356799" cy="352757"/>
            <a:chOff x="5044497" y="2523057"/>
            <a:chExt cx="387698" cy="383306"/>
          </a:xfrm>
        </p:grpSpPr>
        <p:sp>
          <p:nvSpPr>
            <p:cNvPr id="379" name="Google Shape;379;p38"/>
            <p:cNvSpPr/>
            <p:nvPr/>
          </p:nvSpPr>
          <p:spPr>
            <a:xfrm>
              <a:off x="5183313" y="2568348"/>
              <a:ext cx="203590" cy="203550"/>
            </a:xfrm>
            <a:custGeom>
              <a:avLst/>
              <a:gdLst/>
              <a:ahLst/>
              <a:cxnLst/>
              <a:rect l="l" t="t" r="r" b="b"/>
              <a:pathLst>
                <a:path w="10105" h="10103" extrusionOk="0">
                  <a:moveTo>
                    <a:pt x="5052" y="1115"/>
                  </a:moveTo>
                  <a:cubicBezTo>
                    <a:pt x="7224" y="1115"/>
                    <a:pt x="8990" y="2880"/>
                    <a:pt x="8990" y="5052"/>
                  </a:cubicBezTo>
                  <a:cubicBezTo>
                    <a:pt x="8990" y="7223"/>
                    <a:pt x="7224" y="8988"/>
                    <a:pt x="5052" y="8988"/>
                  </a:cubicBezTo>
                  <a:cubicBezTo>
                    <a:pt x="2882" y="8988"/>
                    <a:pt x="1115" y="7222"/>
                    <a:pt x="1115" y="5052"/>
                  </a:cubicBezTo>
                  <a:cubicBezTo>
                    <a:pt x="1115" y="2880"/>
                    <a:pt x="2882" y="1115"/>
                    <a:pt x="5052" y="1115"/>
                  </a:cubicBezTo>
                  <a:close/>
                  <a:moveTo>
                    <a:pt x="5054" y="0"/>
                  </a:moveTo>
                  <a:cubicBezTo>
                    <a:pt x="2268" y="0"/>
                    <a:pt x="2" y="2266"/>
                    <a:pt x="2" y="5052"/>
                  </a:cubicBezTo>
                  <a:lnTo>
                    <a:pt x="1" y="5052"/>
                  </a:lnTo>
                  <a:cubicBezTo>
                    <a:pt x="1" y="7837"/>
                    <a:pt x="2268" y="10103"/>
                    <a:pt x="5052" y="10103"/>
                  </a:cubicBezTo>
                  <a:cubicBezTo>
                    <a:pt x="7838" y="10103"/>
                    <a:pt x="10105" y="7837"/>
                    <a:pt x="10105" y="5052"/>
                  </a:cubicBezTo>
                  <a:cubicBezTo>
                    <a:pt x="10105" y="2266"/>
                    <a:pt x="7839" y="0"/>
                    <a:pt x="5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44497" y="2523057"/>
              <a:ext cx="387698" cy="383306"/>
            </a:xfrm>
            <a:custGeom>
              <a:avLst/>
              <a:gdLst/>
              <a:ahLst/>
              <a:cxnLst/>
              <a:rect l="l" t="t" r="r" b="b"/>
              <a:pathLst>
                <a:path w="19243" h="19025" extrusionOk="0">
                  <a:moveTo>
                    <a:pt x="11944" y="1117"/>
                  </a:moveTo>
                  <a:cubicBezTo>
                    <a:pt x="15352" y="1117"/>
                    <a:pt x="18128" y="3891"/>
                    <a:pt x="18128" y="7300"/>
                  </a:cubicBezTo>
                  <a:cubicBezTo>
                    <a:pt x="18128" y="10710"/>
                    <a:pt x="15352" y="13484"/>
                    <a:pt x="11944" y="13484"/>
                  </a:cubicBezTo>
                  <a:cubicBezTo>
                    <a:pt x="8533" y="13484"/>
                    <a:pt x="5759" y="10709"/>
                    <a:pt x="5759" y="7300"/>
                  </a:cubicBezTo>
                  <a:cubicBezTo>
                    <a:pt x="5759" y="3891"/>
                    <a:pt x="8533" y="1117"/>
                    <a:pt x="11944" y="1117"/>
                  </a:cubicBezTo>
                  <a:close/>
                  <a:moveTo>
                    <a:pt x="6048" y="11599"/>
                  </a:moveTo>
                  <a:cubicBezTo>
                    <a:pt x="6495" y="12209"/>
                    <a:pt x="7033" y="12747"/>
                    <a:pt x="7644" y="13194"/>
                  </a:cubicBezTo>
                  <a:lnTo>
                    <a:pt x="6184" y="14654"/>
                  </a:lnTo>
                  <a:lnTo>
                    <a:pt x="4589" y="13058"/>
                  </a:lnTo>
                  <a:lnTo>
                    <a:pt x="6048" y="11599"/>
                  </a:lnTo>
                  <a:close/>
                  <a:moveTo>
                    <a:pt x="3800" y="13847"/>
                  </a:moveTo>
                  <a:lnTo>
                    <a:pt x="5396" y="15442"/>
                  </a:lnTo>
                  <a:lnTo>
                    <a:pt x="3257" y="17579"/>
                  </a:lnTo>
                  <a:cubicBezTo>
                    <a:pt x="3036" y="17804"/>
                    <a:pt x="2744" y="17917"/>
                    <a:pt x="2452" y="17917"/>
                  </a:cubicBezTo>
                  <a:cubicBezTo>
                    <a:pt x="2163" y="17917"/>
                    <a:pt x="1874" y="17807"/>
                    <a:pt x="1654" y="17586"/>
                  </a:cubicBezTo>
                  <a:cubicBezTo>
                    <a:pt x="1210" y="17144"/>
                    <a:pt x="1214" y="16422"/>
                    <a:pt x="1663" y="15984"/>
                  </a:cubicBezTo>
                  <a:lnTo>
                    <a:pt x="3800" y="13847"/>
                  </a:lnTo>
                  <a:close/>
                  <a:moveTo>
                    <a:pt x="11944" y="0"/>
                  </a:moveTo>
                  <a:cubicBezTo>
                    <a:pt x="7919" y="0"/>
                    <a:pt x="4644" y="3273"/>
                    <a:pt x="4644" y="7298"/>
                  </a:cubicBezTo>
                  <a:cubicBezTo>
                    <a:pt x="4643" y="8455"/>
                    <a:pt x="4918" y="9595"/>
                    <a:pt x="5447" y="10623"/>
                  </a:cubicBezTo>
                  <a:lnTo>
                    <a:pt x="875" y="15196"/>
                  </a:lnTo>
                  <a:cubicBezTo>
                    <a:pt x="1" y="16072"/>
                    <a:pt x="1" y="17491"/>
                    <a:pt x="875" y="18368"/>
                  </a:cubicBezTo>
                  <a:lnTo>
                    <a:pt x="874" y="18368"/>
                  </a:lnTo>
                  <a:cubicBezTo>
                    <a:pt x="1312" y="18806"/>
                    <a:pt x="1886" y="19025"/>
                    <a:pt x="2460" y="19025"/>
                  </a:cubicBezTo>
                  <a:cubicBezTo>
                    <a:pt x="3034" y="19025"/>
                    <a:pt x="3609" y="18806"/>
                    <a:pt x="4047" y="18368"/>
                  </a:cubicBezTo>
                  <a:lnTo>
                    <a:pt x="8618" y="13796"/>
                  </a:lnTo>
                  <a:cubicBezTo>
                    <a:pt x="9644" y="14324"/>
                    <a:pt x="10781" y="14599"/>
                    <a:pt x="11934" y="14599"/>
                  </a:cubicBezTo>
                  <a:cubicBezTo>
                    <a:pt x="11937" y="14599"/>
                    <a:pt x="11940" y="14599"/>
                    <a:pt x="11944" y="14599"/>
                  </a:cubicBezTo>
                  <a:cubicBezTo>
                    <a:pt x="15968" y="14599"/>
                    <a:pt x="19243" y="11324"/>
                    <a:pt x="19243" y="7300"/>
                  </a:cubicBezTo>
                  <a:cubicBezTo>
                    <a:pt x="19243" y="3275"/>
                    <a:pt x="15968" y="0"/>
                    <a:pt x="1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5159636" y="1524916"/>
            <a:ext cx="362751" cy="332046"/>
            <a:chOff x="1003855" y="3800791"/>
            <a:chExt cx="394166" cy="360801"/>
          </a:xfrm>
        </p:grpSpPr>
        <p:sp>
          <p:nvSpPr>
            <p:cNvPr id="382" name="Google Shape;382;p38"/>
            <p:cNvSpPr/>
            <p:nvPr/>
          </p:nvSpPr>
          <p:spPr>
            <a:xfrm>
              <a:off x="1003855" y="3800791"/>
              <a:ext cx="394166" cy="360801"/>
            </a:xfrm>
            <a:custGeom>
              <a:avLst/>
              <a:gdLst/>
              <a:ahLst/>
              <a:cxnLst/>
              <a:rect l="l" t="t" r="r" b="b"/>
              <a:pathLst>
                <a:path w="19564" h="17908" extrusionOk="0">
                  <a:moveTo>
                    <a:pt x="1851" y="6705"/>
                  </a:moveTo>
                  <a:lnTo>
                    <a:pt x="4085" y="6706"/>
                  </a:lnTo>
                  <a:lnTo>
                    <a:pt x="4084" y="8935"/>
                  </a:lnTo>
                  <a:lnTo>
                    <a:pt x="1850" y="8935"/>
                  </a:lnTo>
                  <a:lnTo>
                    <a:pt x="1851" y="6705"/>
                  </a:lnTo>
                  <a:close/>
                  <a:moveTo>
                    <a:pt x="15080" y="6702"/>
                  </a:moveTo>
                  <a:lnTo>
                    <a:pt x="15080" y="10537"/>
                  </a:lnTo>
                  <a:cubicBezTo>
                    <a:pt x="15080" y="10735"/>
                    <a:pt x="15083" y="10691"/>
                    <a:pt x="16007" y="12285"/>
                  </a:cubicBezTo>
                  <a:lnTo>
                    <a:pt x="14553" y="12285"/>
                  </a:lnTo>
                  <a:cubicBezTo>
                    <a:pt x="14559" y="11973"/>
                    <a:pt x="14308" y="11717"/>
                    <a:pt x="13994" y="11717"/>
                  </a:cubicBezTo>
                  <a:cubicBezTo>
                    <a:pt x="13682" y="11717"/>
                    <a:pt x="13431" y="11973"/>
                    <a:pt x="13436" y="12285"/>
                  </a:cubicBezTo>
                  <a:lnTo>
                    <a:pt x="11966" y="12285"/>
                  </a:lnTo>
                  <a:cubicBezTo>
                    <a:pt x="12881" y="10691"/>
                    <a:pt x="12884" y="10735"/>
                    <a:pt x="12884" y="10537"/>
                  </a:cubicBezTo>
                  <a:lnTo>
                    <a:pt x="12884" y="6702"/>
                  </a:lnTo>
                  <a:close/>
                  <a:moveTo>
                    <a:pt x="4082" y="10052"/>
                  </a:moveTo>
                  <a:lnTo>
                    <a:pt x="4078" y="15675"/>
                  </a:lnTo>
                  <a:cubicBezTo>
                    <a:pt x="4078" y="16292"/>
                    <a:pt x="3579" y="16791"/>
                    <a:pt x="2962" y="16791"/>
                  </a:cubicBezTo>
                  <a:cubicBezTo>
                    <a:pt x="2344" y="16791"/>
                    <a:pt x="1844" y="16290"/>
                    <a:pt x="1845" y="15673"/>
                  </a:cubicBezTo>
                  <a:lnTo>
                    <a:pt x="1850" y="10052"/>
                  </a:lnTo>
                  <a:close/>
                  <a:moveTo>
                    <a:pt x="16654" y="13403"/>
                  </a:moveTo>
                  <a:lnTo>
                    <a:pt x="17806" y="15394"/>
                  </a:lnTo>
                  <a:cubicBezTo>
                    <a:pt x="18167" y="16014"/>
                    <a:pt x="17718" y="16791"/>
                    <a:pt x="17001" y="16791"/>
                  </a:cubicBezTo>
                  <a:lnTo>
                    <a:pt x="10987" y="16791"/>
                  </a:lnTo>
                  <a:cubicBezTo>
                    <a:pt x="10273" y="16791"/>
                    <a:pt x="9824" y="16017"/>
                    <a:pt x="10180" y="15397"/>
                  </a:cubicBezTo>
                  <a:lnTo>
                    <a:pt x="11326" y="13403"/>
                  </a:lnTo>
                  <a:close/>
                  <a:moveTo>
                    <a:pt x="4075" y="0"/>
                  </a:moveTo>
                  <a:cubicBezTo>
                    <a:pt x="3274" y="0"/>
                    <a:pt x="2412" y="523"/>
                    <a:pt x="2412" y="1676"/>
                  </a:cubicBezTo>
                  <a:cubicBezTo>
                    <a:pt x="2412" y="2182"/>
                    <a:pt x="2413" y="3498"/>
                    <a:pt x="2418" y="5588"/>
                  </a:cubicBezTo>
                  <a:lnTo>
                    <a:pt x="549" y="5587"/>
                  </a:lnTo>
                  <a:cubicBezTo>
                    <a:pt x="245" y="5591"/>
                    <a:pt x="1" y="5841"/>
                    <a:pt x="1" y="6144"/>
                  </a:cubicBezTo>
                  <a:cubicBezTo>
                    <a:pt x="1" y="6449"/>
                    <a:pt x="245" y="6697"/>
                    <a:pt x="549" y="6703"/>
                  </a:cubicBezTo>
                  <a:lnTo>
                    <a:pt x="736" y="6703"/>
                  </a:lnTo>
                  <a:cubicBezTo>
                    <a:pt x="736" y="7098"/>
                    <a:pt x="729" y="15295"/>
                    <a:pt x="729" y="15672"/>
                  </a:cubicBezTo>
                  <a:cubicBezTo>
                    <a:pt x="729" y="16905"/>
                    <a:pt x="1727" y="17906"/>
                    <a:pt x="2962" y="17907"/>
                  </a:cubicBezTo>
                  <a:cubicBezTo>
                    <a:pt x="4195" y="17907"/>
                    <a:pt x="5196" y="16909"/>
                    <a:pt x="5197" y="15675"/>
                  </a:cubicBezTo>
                  <a:cubicBezTo>
                    <a:pt x="5197" y="15280"/>
                    <a:pt x="5203" y="6981"/>
                    <a:pt x="5203" y="6706"/>
                  </a:cubicBezTo>
                  <a:lnTo>
                    <a:pt x="5390" y="6706"/>
                  </a:lnTo>
                  <a:cubicBezTo>
                    <a:pt x="5695" y="6700"/>
                    <a:pt x="5939" y="6452"/>
                    <a:pt x="5939" y="6147"/>
                  </a:cubicBezTo>
                  <a:cubicBezTo>
                    <a:pt x="5939" y="5842"/>
                    <a:pt x="5695" y="5594"/>
                    <a:pt x="5390" y="5588"/>
                  </a:cubicBezTo>
                  <a:lnTo>
                    <a:pt x="3534" y="5588"/>
                  </a:lnTo>
                  <a:cubicBezTo>
                    <a:pt x="3531" y="3496"/>
                    <a:pt x="3529" y="2181"/>
                    <a:pt x="3529" y="1674"/>
                  </a:cubicBezTo>
                  <a:cubicBezTo>
                    <a:pt x="3529" y="1212"/>
                    <a:pt x="3827" y="1117"/>
                    <a:pt x="4075" y="1117"/>
                  </a:cubicBezTo>
                  <a:cubicBezTo>
                    <a:pt x="4931" y="1117"/>
                    <a:pt x="4744" y="3350"/>
                    <a:pt x="6276" y="3350"/>
                  </a:cubicBezTo>
                  <a:cubicBezTo>
                    <a:pt x="7739" y="3350"/>
                    <a:pt x="7938" y="1117"/>
                    <a:pt x="8478" y="1117"/>
                  </a:cubicBezTo>
                  <a:cubicBezTo>
                    <a:pt x="9017" y="1117"/>
                    <a:pt x="9216" y="3350"/>
                    <a:pt x="10678" y="3350"/>
                  </a:cubicBezTo>
                  <a:cubicBezTo>
                    <a:pt x="12195" y="3350"/>
                    <a:pt x="12081" y="1117"/>
                    <a:pt x="12879" y="1117"/>
                  </a:cubicBezTo>
                  <a:cubicBezTo>
                    <a:pt x="13127" y="1117"/>
                    <a:pt x="13425" y="1212"/>
                    <a:pt x="13425" y="1674"/>
                  </a:cubicBezTo>
                  <a:cubicBezTo>
                    <a:pt x="13425" y="2502"/>
                    <a:pt x="13420" y="4581"/>
                    <a:pt x="13417" y="5584"/>
                  </a:cubicBezTo>
                  <a:lnTo>
                    <a:pt x="11580" y="5584"/>
                  </a:lnTo>
                  <a:cubicBezTo>
                    <a:pt x="11272" y="5584"/>
                    <a:pt x="11023" y="5833"/>
                    <a:pt x="11023" y="6143"/>
                  </a:cubicBezTo>
                  <a:cubicBezTo>
                    <a:pt x="11023" y="6451"/>
                    <a:pt x="11272" y="6700"/>
                    <a:pt x="11580" y="6700"/>
                  </a:cubicBezTo>
                  <a:lnTo>
                    <a:pt x="11767" y="6700"/>
                  </a:lnTo>
                  <a:lnTo>
                    <a:pt x="11767" y="10387"/>
                  </a:lnTo>
                  <a:lnTo>
                    <a:pt x="9212" y="14841"/>
                  </a:lnTo>
                  <a:cubicBezTo>
                    <a:pt x="8428" y="16205"/>
                    <a:pt x="9413" y="17907"/>
                    <a:pt x="10989" y="17907"/>
                  </a:cubicBezTo>
                  <a:lnTo>
                    <a:pt x="17001" y="17907"/>
                  </a:lnTo>
                  <a:cubicBezTo>
                    <a:pt x="18579" y="17907"/>
                    <a:pt x="19564" y="16199"/>
                    <a:pt x="18773" y="14833"/>
                  </a:cubicBezTo>
                  <a:lnTo>
                    <a:pt x="16197" y="10386"/>
                  </a:lnTo>
                  <a:lnTo>
                    <a:pt x="16197" y="6702"/>
                  </a:lnTo>
                  <a:lnTo>
                    <a:pt x="16384" y="6702"/>
                  </a:lnTo>
                  <a:cubicBezTo>
                    <a:pt x="16692" y="6700"/>
                    <a:pt x="16943" y="6451"/>
                    <a:pt x="16943" y="6143"/>
                  </a:cubicBezTo>
                  <a:cubicBezTo>
                    <a:pt x="16943" y="5835"/>
                    <a:pt x="16692" y="5584"/>
                    <a:pt x="16384" y="5584"/>
                  </a:cubicBezTo>
                  <a:lnTo>
                    <a:pt x="14533" y="5584"/>
                  </a:lnTo>
                  <a:cubicBezTo>
                    <a:pt x="14535" y="4581"/>
                    <a:pt x="14541" y="2504"/>
                    <a:pt x="14541" y="1676"/>
                  </a:cubicBezTo>
                  <a:cubicBezTo>
                    <a:pt x="14541" y="523"/>
                    <a:pt x="13679" y="0"/>
                    <a:pt x="12878" y="0"/>
                  </a:cubicBezTo>
                  <a:cubicBezTo>
                    <a:pt x="11220" y="0"/>
                    <a:pt x="11135" y="2233"/>
                    <a:pt x="10676" y="2233"/>
                  </a:cubicBezTo>
                  <a:cubicBezTo>
                    <a:pt x="10138" y="2233"/>
                    <a:pt x="9938" y="0"/>
                    <a:pt x="8476" y="0"/>
                  </a:cubicBezTo>
                  <a:cubicBezTo>
                    <a:pt x="7015" y="0"/>
                    <a:pt x="6814" y="2233"/>
                    <a:pt x="6275" y="2233"/>
                  </a:cubicBezTo>
                  <a:cubicBezTo>
                    <a:pt x="5835" y="2233"/>
                    <a:pt x="5776" y="0"/>
                    <a:pt x="4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1248124" y="4093313"/>
              <a:ext cx="26333" cy="22525"/>
            </a:xfrm>
            <a:custGeom>
              <a:avLst/>
              <a:gdLst/>
              <a:ahLst/>
              <a:cxnLst/>
              <a:rect l="l" t="t" r="r" b="b"/>
              <a:pathLst>
                <a:path w="1307" h="1118" extrusionOk="0">
                  <a:moveTo>
                    <a:pt x="748" y="0"/>
                  </a:moveTo>
                  <a:cubicBezTo>
                    <a:pt x="250" y="0"/>
                    <a:pt x="0" y="601"/>
                    <a:pt x="352" y="954"/>
                  </a:cubicBezTo>
                  <a:cubicBezTo>
                    <a:pt x="458" y="1061"/>
                    <a:pt x="601" y="1118"/>
                    <a:pt x="747" y="1118"/>
                  </a:cubicBezTo>
                  <a:cubicBezTo>
                    <a:pt x="819" y="1118"/>
                    <a:pt x="892" y="1104"/>
                    <a:pt x="961" y="1075"/>
                  </a:cubicBezTo>
                  <a:cubicBezTo>
                    <a:pt x="1169" y="988"/>
                    <a:pt x="1307" y="785"/>
                    <a:pt x="1307" y="559"/>
                  </a:cubicBezTo>
                  <a:cubicBezTo>
                    <a:pt x="1307" y="250"/>
                    <a:pt x="1055"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8"/>
          <p:cNvGrpSpPr/>
          <p:nvPr/>
        </p:nvGrpSpPr>
        <p:grpSpPr>
          <a:xfrm>
            <a:off x="6852524" y="1515269"/>
            <a:ext cx="351385" cy="352775"/>
            <a:chOff x="4770471" y="3807319"/>
            <a:chExt cx="381815" cy="383326"/>
          </a:xfrm>
        </p:grpSpPr>
        <p:sp>
          <p:nvSpPr>
            <p:cNvPr id="385" name="Google Shape;385;p38"/>
            <p:cNvSpPr/>
            <p:nvPr/>
          </p:nvSpPr>
          <p:spPr>
            <a:xfrm>
              <a:off x="4770471" y="3807319"/>
              <a:ext cx="381815" cy="383326"/>
            </a:xfrm>
            <a:custGeom>
              <a:avLst/>
              <a:gdLst/>
              <a:ahLst/>
              <a:cxnLst/>
              <a:rect l="l" t="t" r="r" b="b"/>
              <a:pathLst>
                <a:path w="18951" h="19026" extrusionOk="0">
                  <a:moveTo>
                    <a:pt x="10559" y="1116"/>
                  </a:moveTo>
                  <a:lnTo>
                    <a:pt x="10559" y="3865"/>
                  </a:lnTo>
                  <a:cubicBezTo>
                    <a:pt x="10559" y="4060"/>
                    <a:pt x="10559" y="4012"/>
                    <a:pt x="11454" y="5613"/>
                  </a:cubicBezTo>
                  <a:lnTo>
                    <a:pt x="7476" y="5613"/>
                  </a:lnTo>
                  <a:cubicBezTo>
                    <a:pt x="8365" y="4012"/>
                    <a:pt x="8367" y="4058"/>
                    <a:pt x="8367" y="3865"/>
                  </a:cubicBezTo>
                  <a:lnTo>
                    <a:pt x="8367" y="1116"/>
                  </a:lnTo>
                  <a:close/>
                  <a:moveTo>
                    <a:pt x="12076" y="6727"/>
                  </a:moveTo>
                  <a:lnTo>
                    <a:pt x="14379" y="10845"/>
                  </a:lnTo>
                  <a:cubicBezTo>
                    <a:pt x="14753" y="11513"/>
                    <a:pt x="14270" y="12338"/>
                    <a:pt x="13503" y="12338"/>
                  </a:cubicBezTo>
                  <a:lnTo>
                    <a:pt x="5440" y="12338"/>
                  </a:lnTo>
                  <a:cubicBezTo>
                    <a:pt x="4675" y="12338"/>
                    <a:pt x="4193" y="11516"/>
                    <a:pt x="4565" y="10846"/>
                  </a:cubicBezTo>
                  <a:lnTo>
                    <a:pt x="6856" y="6727"/>
                  </a:lnTo>
                  <a:close/>
                  <a:moveTo>
                    <a:pt x="16721" y="13453"/>
                  </a:moveTo>
                  <a:lnTo>
                    <a:pt x="16721" y="16796"/>
                  </a:lnTo>
                  <a:lnTo>
                    <a:pt x="7803" y="16796"/>
                  </a:lnTo>
                  <a:lnTo>
                    <a:pt x="7803" y="15124"/>
                  </a:lnTo>
                  <a:cubicBezTo>
                    <a:pt x="7803" y="14816"/>
                    <a:pt x="7554" y="14566"/>
                    <a:pt x="7246" y="14566"/>
                  </a:cubicBezTo>
                  <a:lnTo>
                    <a:pt x="3901" y="14566"/>
                  </a:lnTo>
                  <a:cubicBezTo>
                    <a:pt x="3593" y="14566"/>
                    <a:pt x="3344" y="14816"/>
                    <a:pt x="3344" y="15124"/>
                  </a:cubicBezTo>
                  <a:lnTo>
                    <a:pt x="3344" y="16796"/>
                  </a:lnTo>
                  <a:lnTo>
                    <a:pt x="2788" y="16796"/>
                  </a:lnTo>
                  <a:cubicBezTo>
                    <a:pt x="1873" y="16782"/>
                    <a:pt x="1139" y="16038"/>
                    <a:pt x="1139" y="15124"/>
                  </a:cubicBezTo>
                  <a:cubicBezTo>
                    <a:pt x="1139" y="14210"/>
                    <a:pt x="1873" y="13466"/>
                    <a:pt x="2788" y="13453"/>
                  </a:cubicBezTo>
                  <a:close/>
                  <a:moveTo>
                    <a:pt x="6688" y="15681"/>
                  </a:moveTo>
                  <a:lnTo>
                    <a:pt x="6688" y="17696"/>
                  </a:lnTo>
                  <a:lnTo>
                    <a:pt x="5750" y="17382"/>
                  </a:lnTo>
                  <a:cubicBezTo>
                    <a:pt x="5692" y="17362"/>
                    <a:pt x="5642" y="17352"/>
                    <a:pt x="5587" y="17352"/>
                  </a:cubicBezTo>
                  <a:cubicBezTo>
                    <a:pt x="5410" y="17352"/>
                    <a:pt x="5179" y="17456"/>
                    <a:pt x="4459" y="17696"/>
                  </a:cubicBezTo>
                  <a:lnTo>
                    <a:pt x="4459" y="15681"/>
                  </a:lnTo>
                  <a:close/>
                  <a:moveTo>
                    <a:pt x="7258" y="1"/>
                  </a:moveTo>
                  <a:cubicBezTo>
                    <a:pt x="6954" y="1"/>
                    <a:pt x="6705" y="246"/>
                    <a:pt x="6700" y="552"/>
                  </a:cubicBezTo>
                  <a:cubicBezTo>
                    <a:pt x="6697" y="860"/>
                    <a:pt x="6944" y="1113"/>
                    <a:pt x="7252" y="1116"/>
                  </a:cubicBezTo>
                  <a:lnTo>
                    <a:pt x="7252" y="3722"/>
                  </a:lnTo>
                  <a:lnTo>
                    <a:pt x="3590" y="10304"/>
                  </a:lnTo>
                  <a:cubicBezTo>
                    <a:pt x="3236" y="10934"/>
                    <a:pt x="3230" y="11703"/>
                    <a:pt x="3575" y="12338"/>
                  </a:cubicBezTo>
                  <a:lnTo>
                    <a:pt x="2788" y="12338"/>
                  </a:lnTo>
                  <a:cubicBezTo>
                    <a:pt x="1251" y="12338"/>
                    <a:pt x="0" y="13587"/>
                    <a:pt x="0" y="15124"/>
                  </a:cubicBezTo>
                  <a:cubicBezTo>
                    <a:pt x="0" y="16661"/>
                    <a:pt x="1251" y="17911"/>
                    <a:pt x="2788" y="17911"/>
                  </a:cubicBezTo>
                  <a:lnTo>
                    <a:pt x="3345" y="17911"/>
                  </a:lnTo>
                  <a:lnTo>
                    <a:pt x="3345" y="18468"/>
                  </a:lnTo>
                  <a:cubicBezTo>
                    <a:pt x="3345" y="18786"/>
                    <a:pt x="3606" y="19026"/>
                    <a:pt x="3903" y="19026"/>
                  </a:cubicBezTo>
                  <a:cubicBezTo>
                    <a:pt x="3961" y="19026"/>
                    <a:pt x="4020" y="19017"/>
                    <a:pt x="4079" y="18997"/>
                  </a:cubicBezTo>
                  <a:lnTo>
                    <a:pt x="5573" y="18498"/>
                  </a:lnTo>
                  <a:cubicBezTo>
                    <a:pt x="7110" y="19010"/>
                    <a:pt x="7126" y="19026"/>
                    <a:pt x="7225" y="19026"/>
                  </a:cubicBezTo>
                  <a:cubicBezTo>
                    <a:pt x="7231" y="19026"/>
                    <a:pt x="7238" y="19026"/>
                    <a:pt x="7246" y="19026"/>
                  </a:cubicBezTo>
                  <a:cubicBezTo>
                    <a:pt x="7554" y="19026"/>
                    <a:pt x="7803" y="18776"/>
                    <a:pt x="7803" y="18468"/>
                  </a:cubicBezTo>
                  <a:lnTo>
                    <a:pt x="7803" y="17911"/>
                  </a:lnTo>
                  <a:lnTo>
                    <a:pt x="18393" y="17911"/>
                  </a:lnTo>
                  <a:cubicBezTo>
                    <a:pt x="18701" y="17911"/>
                    <a:pt x="18951" y="17661"/>
                    <a:pt x="18951" y="17353"/>
                  </a:cubicBezTo>
                  <a:cubicBezTo>
                    <a:pt x="18951" y="17045"/>
                    <a:pt x="18701" y="16796"/>
                    <a:pt x="18393" y="16796"/>
                  </a:cubicBezTo>
                  <a:lnTo>
                    <a:pt x="17836" y="16796"/>
                  </a:lnTo>
                  <a:lnTo>
                    <a:pt x="17836" y="13453"/>
                  </a:lnTo>
                  <a:lnTo>
                    <a:pt x="18393" y="13453"/>
                  </a:lnTo>
                  <a:cubicBezTo>
                    <a:pt x="18697" y="13447"/>
                    <a:pt x="18940" y="13199"/>
                    <a:pt x="18940" y="12895"/>
                  </a:cubicBezTo>
                  <a:cubicBezTo>
                    <a:pt x="18940" y="12590"/>
                    <a:pt x="18697" y="12342"/>
                    <a:pt x="18393" y="12338"/>
                  </a:cubicBezTo>
                  <a:lnTo>
                    <a:pt x="15368" y="12338"/>
                  </a:lnTo>
                  <a:cubicBezTo>
                    <a:pt x="15715" y="11701"/>
                    <a:pt x="15709" y="10931"/>
                    <a:pt x="15352" y="10301"/>
                  </a:cubicBezTo>
                  <a:cubicBezTo>
                    <a:pt x="15223" y="10071"/>
                    <a:pt x="11850" y="4039"/>
                    <a:pt x="11674" y="3722"/>
                  </a:cubicBezTo>
                  <a:lnTo>
                    <a:pt x="11674" y="1116"/>
                  </a:lnTo>
                  <a:cubicBezTo>
                    <a:pt x="12421" y="1116"/>
                    <a:pt x="12448" y="1"/>
                    <a:pt x="11649" y="1"/>
                  </a:cubicBezTo>
                  <a:lnTo>
                    <a:pt x="7264" y="1"/>
                  </a:lnTo>
                  <a:cubicBezTo>
                    <a:pt x="7262" y="1"/>
                    <a:pt x="7260" y="1"/>
                    <a:pt x="7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4923874" y="3966041"/>
              <a:ext cx="26292" cy="22485"/>
            </a:xfrm>
            <a:custGeom>
              <a:avLst/>
              <a:gdLst/>
              <a:ahLst/>
              <a:cxnLst/>
              <a:rect l="l" t="t" r="r" b="b"/>
              <a:pathLst>
                <a:path w="1305" h="1116" extrusionOk="0">
                  <a:moveTo>
                    <a:pt x="747" y="0"/>
                  </a:moveTo>
                  <a:cubicBezTo>
                    <a:pt x="251" y="0"/>
                    <a:pt x="1" y="601"/>
                    <a:pt x="352" y="952"/>
                  </a:cubicBezTo>
                  <a:cubicBezTo>
                    <a:pt x="459" y="1059"/>
                    <a:pt x="601" y="1115"/>
                    <a:pt x="746" y="1115"/>
                  </a:cubicBezTo>
                  <a:cubicBezTo>
                    <a:pt x="818" y="1115"/>
                    <a:pt x="890" y="1101"/>
                    <a:pt x="959" y="1073"/>
                  </a:cubicBezTo>
                  <a:cubicBezTo>
                    <a:pt x="1168" y="987"/>
                    <a:pt x="1304" y="783"/>
                    <a:pt x="1304" y="558"/>
                  </a:cubicBezTo>
                  <a:cubicBezTo>
                    <a:pt x="1304" y="250"/>
                    <a:pt x="1055"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4968803" y="3988505"/>
              <a:ext cx="26272" cy="22464"/>
            </a:xfrm>
            <a:custGeom>
              <a:avLst/>
              <a:gdLst/>
              <a:ahLst/>
              <a:cxnLst/>
              <a:rect l="l" t="t" r="r" b="b"/>
              <a:pathLst>
                <a:path w="1304" h="1115" extrusionOk="0">
                  <a:moveTo>
                    <a:pt x="747" y="0"/>
                  </a:moveTo>
                  <a:cubicBezTo>
                    <a:pt x="249" y="0"/>
                    <a:pt x="1" y="601"/>
                    <a:pt x="352" y="952"/>
                  </a:cubicBezTo>
                  <a:cubicBezTo>
                    <a:pt x="458" y="1058"/>
                    <a:pt x="601" y="1115"/>
                    <a:pt x="747" y="1115"/>
                  </a:cubicBezTo>
                  <a:cubicBezTo>
                    <a:pt x="818" y="1115"/>
                    <a:pt x="890" y="1101"/>
                    <a:pt x="959" y="1073"/>
                  </a:cubicBezTo>
                  <a:cubicBezTo>
                    <a:pt x="1168" y="986"/>
                    <a:pt x="1302" y="783"/>
                    <a:pt x="1304" y="558"/>
                  </a:cubicBezTo>
                  <a:cubicBezTo>
                    <a:pt x="1304" y="250"/>
                    <a:pt x="1054"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8"/>
          <p:cNvGrpSpPr/>
          <p:nvPr/>
        </p:nvGrpSpPr>
        <p:grpSpPr>
          <a:xfrm rot="-5400000">
            <a:off x="7780644" y="928744"/>
            <a:ext cx="1296525" cy="1033500"/>
            <a:chOff x="71200" y="1114125"/>
            <a:chExt cx="1296525" cy="1033500"/>
          </a:xfrm>
        </p:grpSpPr>
        <p:sp>
          <p:nvSpPr>
            <p:cNvPr id="390" name="Google Shape;390;p38"/>
            <p:cNvSpPr/>
            <p:nvPr/>
          </p:nvSpPr>
          <p:spPr>
            <a:xfrm>
              <a:off x="1013725" y="1114125"/>
              <a:ext cx="354000" cy="3540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715100" y="1209525"/>
              <a:ext cx="163200" cy="16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905850" y="1793625"/>
              <a:ext cx="112200" cy="11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473300" y="1905825"/>
              <a:ext cx="241800" cy="241800"/>
            </a:xfrm>
            <a:prstGeom prst="mathPlus">
              <a:avLst>
                <a:gd name="adj1" fmla="val 2352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1200" y="184836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385700" y="1524213"/>
              <a:ext cx="87600" cy="8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62;p38">
            <a:extLst>
              <a:ext uri="{FF2B5EF4-FFF2-40B4-BE49-F238E27FC236}">
                <a16:creationId xmlns:a16="http://schemas.microsoft.com/office/drawing/2014/main" id="{0C8E0472-037D-C95F-A17D-8F751900FBEF}"/>
              </a:ext>
            </a:extLst>
          </p:cNvPr>
          <p:cNvSpPr txBox="1"/>
          <p:nvPr/>
        </p:nvSpPr>
        <p:spPr>
          <a:xfrm flipH="1">
            <a:off x="3132402" y="1322003"/>
            <a:ext cx="807300" cy="807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lt1"/>
              </a:solidFill>
              <a:latin typeface="Figtree"/>
              <a:ea typeface="Figtree"/>
              <a:cs typeface="Figtree"/>
              <a:sym typeface="Figtree"/>
            </a:endParaRPr>
          </a:p>
        </p:txBody>
      </p:sp>
      <p:sp>
        <p:nvSpPr>
          <p:cNvPr id="19" name="Google Shape;388;p38">
            <a:extLst>
              <a:ext uri="{FF2B5EF4-FFF2-40B4-BE49-F238E27FC236}">
                <a16:creationId xmlns:a16="http://schemas.microsoft.com/office/drawing/2014/main" id="{8EFEAA6D-F529-D57F-83C0-7530B732E670}"/>
              </a:ext>
            </a:extLst>
          </p:cNvPr>
          <p:cNvSpPr/>
          <p:nvPr/>
        </p:nvSpPr>
        <p:spPr>
          <a:xfrm>
            <a:off x="3360710" y="1501677"/>
            <a:ext cx="304108" cy="353428"/>
          </a:xfrm>
          <a:custGeom>
            <a:avLst/>
            <a:gdLst/>
            <a:ahLst/>
            <a:cxnLst/>
            <a:rect l="l" t="t" r="r" b="b"/>
            <a:pathLst>
              <a:path w="16405" h="19063" extrusionOk="0">
                <a:moveTo>
                  <a:pt x="12663" y="1347"/>
                </a:moveTo>
                <a:lnTo>
                  <a:pt x="13451" y="2130"/>
                </a:lnTo>
                <a:lnTo>
                  <a:pt x="12663" y="2918"/>
                </a:lnTo>
                <a:lnTo>
                  <a:pt x="11874" y="2130"/>
                </a:lnTo>
                <a:lnTo>
                  <a:pt x="12663" y="1347"/>
                </a:lnTo>
                <a:close/>
                <a:moveTo>
                  <a:pt x="10293" y="2129"/>
                </a:moveTo>
                <a:lnTo>
                  <a:pt x="12663" y="4497"/>
                </a:lnTo>
                <a:lnTo>
                  <a:pt x="8713" y="8446"/>
                </a:lnTo>
                <a:lnTo>
                  <a:pt x="6345" y="6077"/>
                </a:lnTo>
                <a:lnTo>
                  <a:pt x="10293" y="2129"/>
                </a:lnTo>
                <a:close/>
                <a:moveTo>
                  <a:pt x="6345" y="7657"/>
                </a:moveTo>
                <a:lnTo>
                  <a:pt x="7134" y="8446"/>
                </a:lnTo>
                <a:lnTo>
                  <a:pt x="6345" y="9236"/>
                </a:lnTo>
                <a:lnTo>
                  <a:pt x="5556" y="8446"/>
                </a:lnTo>
                <a:lnTo>
                  <a:pt x="6345" y="7657"/>
                </a:lnTo>
                <a:close/>
                <a:moveTo>
                  <a:pt x="3649" y="12287"/>
                </a:moveTo>
                <a:cubicBezTo>
                  <a:pt x="3959" y="13170"/>
                  <a:pt x="4511" y="13947"/>
                  <a:pt x="5243" y="14533"/>
                </a:cubicBezTo>
                <a:cubicBezTo>
                  <a:pt x="4959" y="14777"/>
                  <a:pt x="4711" y="15060"/>
                  <a:pt x="4506" y="15373"/>
                </a:cubicBezTo>
                <a:cubicBezTo>
                  <a:pt x="3528" y="14578"/>
                  <a:pt x="2819" y="13500"/>
                  <a:pt x="2475" y="12287"/>
                </a:cubicBezTo>
                <a:close/>
                <a:moveTo>
                  <a:pt x="12599" y="6140"/>
                </a:moveTo>
                <a:cubicBezTo>
                  <a:pt x="15318" y="8697"/>
                  <a:pt x="15125" y="13049"/>
                  <a:pt x="12270" y="15377"/>
                </a:cubicBezTo>
                <a:cubicBezTo>
                  <a:pt x="12064" y="15060"/>
                  <a:pt x="11813" y="14775"/>
                  <a:pt x="11526" y="14528"/>
                </a:cubicBezTo>
                <a:cubicBezTo>
                  <a:pt x="13944" y="12584"/>
                  <a:pt x="14034" y="9002"/>
                  <a:pt x="11809" y="6930"/>
                </a:cubicBezTo>
                <a:lnTo>
                  <a:pt x="12599" y="6140"/>
                </a:lnTo>
                <a:close/>
                <a:moveTo>
                  <a:pt x="8382" y="14521"/>
                </a:moveTo>
                <a:cubicBezTo>
                  <a:pt x="9387" y="14521"/>
                  <a:pt x="10393" y="14892"/>
                  <a:pt x="11066" y="15637"/>
                </a:cubicBezTo>
                <a:lnTo>
                  <a:pt x="5705" y="15637"/>
                </a:lnTo>
                <a:cubicBezTo>
                  <a:pt x="6371" y="14894"/>
                  <a:pt x="7376" y="14521"/>
                  <a:pt x="8382" y="14521"/>
                </a:cubicBezTo>
                <a:close/>
                <a:moveTo>
                  <a:pt x="14530" y="16754"/>
                </a:moveTo>
                <a:lnTo>
                  <a:pt x="14530" y="17946"/>
                </a:lnTo>
                <a:lnTo>
                  <a:pt x="2245" y="17946"/>
                </a:lnTo>
                <a:lnTo>
                  <a:pt x="2245" y="16754"/>
                </a:lnTo>
                <a:close/>
                <a:moveTo>
                  <a:pt x="12663" y="1"/>
                </a:moveTo>
                <a:cubicBezTo>
                  <a:pt x="12520" y="1"/>
                  <a:pt x="12378" y="55"/>
                  <a:pt x="12269" y="163"/>
                </a:cubicBezTo>
                <a:lnTo>
                  <a:pt x="11084" y="1340"/>
                </a:lnTo>
                <a:cubicBezTo>
                  <a:pt x="10688" y="943"/>
                  <a:pt x="10585" y="779"/>
                  <a:pt x="10293" y="779"/>
                </a:cubicBezTo>
                <a:cubicBezTo>
                  <a:pt x="10145" y="779"/>
                  <a:pt x="10003" y="839"/>
                  <a:pt x="9899" y="943"/>
                </a:cubicBezTo>
                <a:lnTo>
                  <a:pt x="5161" y="5683"/>
                </a:lnTo>
                <a:cubicBezTo>
                  <a:pt x="4943" y="5901"/>
                  <a:pt x="4943" y="6253"/>
                  <a:pt x="5161" y="6472"/>
                </a:cubicBezTo>
                <a:lnTo>
                  <a:pt x="5556" y="6868"/>
                </a:lnTo>
                <a:lnTo>
                  <a:pt x="4372" y="8051"/>
                </a:lnTo>
                <a:cubicBezTo>
                  <a:pt x="4154" y="8269"/>
                  <a:pt x="4154" y="8624"/>
                  <a:pt x="4372" y="8842"/>
                </a:cubicBezTo>
                <a:lnTo>
                  <a:pt x="5950" y="10422"/>
                </a:lnTo>
                <a:cubicBezTo>
                  <a:pt x="6059" y="10530"/>
                  <a:pt x="6202" y="10584"/>
                  <a:pt x="6345" y="10584"/>
                </a:cubicBezTo>
                <a:cubicBezTo>
                  <a:pt x="6489" y="10584"/>
                  <a:pt x="6632" y="10530"/>
                  <a:pt x="6741" y="10422"/>
                </a:cubicBezTo>
                <a:lnTo>
                  <a:pt x="7926" y="9236"/>
                </a:lnTo>
                <a:lnTo>
                  <a:pt x="8320" y="9631"/>
                </a:lnTo>
                <a:cubicBezTo>
                  <a:pt x="8429" y="9740"/>
                  <a:pt x="8572" y="9795"/>
                  <a:pt x="8715" y="9795"/>
                </a:cubicBezTo>
                <a:cubicBezTo>
                  <a:pt x="8858" y="9795"/>
                  <a:pt x="9000" y="9740"/>
                  <a:pt x="9109" y="9631"/>
                </a:cubicBezTo>
                <a:lnTo>
                  <a:pt x="11019" y="7721"/>
                </a:lnTo>
                <a:lnTo>
                  <a:pt x="11019" y="7721"/>
                </a:lnTo>
                <a:cubicBezTo>
                  <a:pt x="12883" y="9420"/>
                  <a:pt x="12696" y="12453"/>
                  <a:pt x="10526" y="13878"/>
                </a:cubicBezTo>
                <a:cubicBezTo>
                  <a:pt x="9862" y="13561"/>
                  <a:pt x="9125" y="13403"/>
                  <a:pt x="8388" y="13403"/>
                </a:cubicBezTo>
                <a:cubicBezTo>
                  <a:pt x="7649" y="13403"/>
                  <a:pt x="6910" y="13562"/>
                  <a:pt x="6245" y="13880"/>
                </a:cubicBezTo>
                <a:cubicBezTo>
                  <a:pt x="5644" y="13487"/>
                  <a:pt x="5163" y="12935"/>
                  <a:pt x="4855" y="12287"/>
                </a:cubicBezTo>
                <a:lnTo>
                  <a:pt x="5334" y="12287"/>
                </a:lnTo>
                <a:cubicBezTo>
                  <a:pt x="5639" y="12281"/>
                  <a:pt x="5883" y="12033"/>
                  <a:pt x="5883" y="11728"/>
                </a:cubicBezTo>
                <a:cubicBezTo>
                  <a:pt x="5883" y="11424"/>
                  <a:pt x="5639" y="11175"/>
                  <a:pt x="5334" y="11170"/>
                </a:cubicBezTo>
                <a:lnTo>
                  <a:pt x="570" y="11170"/>
                </a:lnTo>
                <a:cubicBezTo>
                  <a:pt x="566" y="11170"/>
                  <a:pt x="563" y="11170"/>
                  <a:pt x="559" y="11170"/>
                </a:cubicBezTo>
                <a:cubicBezTo>
                  <a:pt x="252" y="11170"/>
                  <a:pt x="1" y="11419"/>
                  <a:pt x="1" y="11728"/>
                </a:cubicBezTo>
                <a:cubicBezTo>
                  <a:pt x="1" y="12036"/>
                  <a:pt x="252" y="12287"/>
                  <a:pt x="559" y="12287"/>
                </a:cubicBezTo>
                <a:cubicBezTo>
                  <a:pt x="563" y="12287"/>
                  <a:pt x="566" y="12287"/>
                  <a:pt x="570" y="12287"/>
                </a:cubicBezTo>
                <a:lnTo>
                  <a:pt x="1323" y="12287"/>
                </a:lnTo>
                <a:cubicBezTo>
                  <a:pt x="1619" y="13547"/>
                  <a:pt x="2250" y="14705"/>
                  <a:pt x="3148" y="15637"/>
                </a:cubicBezTo>
                <a:lnTo>
                  <a:pt x="1686" y="15637"/>
                </a:lnTo>
                <a:cubicBezTo>
                  <a:pt x="1378" y="15637"/>
                  <a:pt x="1127" y="15887"/>
                  <a:pt x="1127" y="16196"/>
                </a:cubicBezTo>
                <a:lnTo>
                  <a:pt x="1127" y="18504"/>
                </a:lnTo>
                <a:cubicBezTo>
                  <a:pt x="1127" y="18812"/>
                  <a:pt x="1378" y="19063"/>
                  <a:pt x="1686" y="19063"/>
                </a:cubicBezTo>
                <a:lnTo>
                  <a:pt x="15089" y="19063"/>
                </a:lnTo>
                <a:cubicBezTo>
                  <a:pt x="15397" y="19063"/>
                  <a:pt x="15648" y="18812"/>
                  <a:pt x="15648" y="18504"/>
                </a:cubicBezTo>
                <a:lnTo>
                  <a:pt x="15648" y="16196"/>
                </a:lnTo>
                <a:cubicBezTo>
                  <a:pt x="15648" y="15887"/>
                  <a:pt x="15397" y="15637"/>
                  <a:pt x="15089" y="15637"/>
                </a:cubicBezTo>
                <a:lnTo>
                  <a:pt x="13632" y="15637"/>
                </a:lnTo>
                <a:cubicBezTo>
                  <a:pt x="16404" y="12743"/>
                  <a:pt x="16309" y="8122"/>
                  <a:pt x="13390" y="5351"/>
                </a:cubicBezTo>
                <a:lnTo>
                  <a:pt x="13847" y="4893"/>
                </a:lnTo>
                <a:cubicBezTo>
                  <a:pt x="14065" y="4675"/>
                  <a:pt x="14065" y="4321"/>
                  <a:pt x="13847" y="4103"/>
                </a:cubicBezTo>
                <a:lnTo>
                  <a:pt x="13453" y="3708"/>
                </a:lnTo>
                <a:lnTo>
                  <a:pt x="14638" y="2523"/>
                </a:lnTo>
                <a:cubicBezTo>
                  <a:pt x="14856" y="2305"/>
                  <a:pt x="14854" y="1951"/>
                  <a:pt x="14636" y="1733"/>
                </a:cubicBezTo>
                <a:lnTo>
                  <a:pt x="13056" y="163"/>
                </a:lnTo>
                <a:cubicBezTo>
                  <a:pt x="12947" y="55"/>
                  <a:pt x="12805" y="1"/>
                  <a:pt x="12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F5EBE5AF-3559-DCC7-1D64-A3DBBCABC148}"/>
              </a:ext>
            </a:extLst>
          </p:cNvPr>
          <p:cNvSpPr txBox="1"/>
          <p:nvPr/>
        </p:nvSpPr>
        <p:spPr>
          <a:xfrm>
            <a:off x="571405" y="2398512"/>
            <a:ext cx="7838439" cy="1815882"/>
          </a:xfrm>
          <a:prstGeom prst="rect">
            <a:avLst/>
          </a:prstGeom>
          <a:noFill/>
        </p:spPr>
        <p:txBody>
          <a:bodyPr wrap="square">
            <a:spAutoFit/>
          </a:bodyPr>
          <a:lstStyle/>
          <a:p>
            <a:r>
              <a:rPr lang="en-US" sz="1600" dirty="0">
                <a:latin typeface="Figtree" panose="020B0604020202020204" charset="0"/>
              </a:rPr>
              <a:t>The hospital database includes all the necessary patient data. The disease history, lab reports, prescribed treatment can be accessed by doctors without much delay in order to make an accurate diagnosis and monitor the patient's health. It enables lower risks of mistakes. </a:t>
            </a:r>
          </a:p>
          <a:p>
            <a:r>
              <a:rPr lang="en-US" sz="1600" dirty="0">
                <a:latin typeface="Figtree" panose="020B0604020202020204" charset="0"/>
              </a:rPr>
              <a:t>The project maintains two levels of users: </a:t>
            </a:r>
          </a:p>
          <a:p>
            <a:r>
              <a:rPr lang="en-US" sz="1600" dirty="0">
                <a:latin typeface="Figtree" panose="020B0604020202020204" charset="0"/>
              </a:rPr>
              <a:t>• Administrator.</a:t>
            </a:r>
          </a:p>
          <a:p>
            <a:r>
              <a:rPr lang="en-US" sz="1600" dirty="0">
                <a:latin typeface="Figtree" panose="020B0604020202020204" charset="0"/>
              </a:rPr>
              <a:t>• User Level-Data Entry Operator.</a:t>
            </a:r>
            <a:endParaRPr lang="en-IN" sz="1600" dirty="0">
              <a:latin typeface="Figtree"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55"/>
          <p:cNvSpPr/>
          <p:nvPr/>
        </p:nvSpPr>
        <p:spPr>
          <a:xfrm>
            <a:off x="4279500" y="-12"/>
            <a:ext cx="4864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title"/>
          </p:nvPr>
        </p:nvSpPr>
        <p:spPr>
          <a:xfrm>
            <a:off x="715100" y="1505075"/>
            <a:ext cx="3564300" cy="13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RELATIONAL </a:t>
            </a:r>
            <a:r>
              <a:rPr lang="en" dirty="0">
                <a:solidFill>
                  <a:schemeClr val="dk2"/>
                </a:solidFill>
              </a:rPr>
              <a:t>SCHEMA</a:t>
            </a:r>
            <a:endParaRPr dirty="0">
              <a:solidFill>
                <a:schemeClr val="dk2"/>
              </a:solidFill>
            </a:endParaRPr>
          </a:p>
        </p:txBody>
      </p:sp>
      <p:grpSp>
        <p:nvGrpSpPr>
          <p:cNvPr id="861" name="Google Shape;861;p55"/>
          <p:cNvGrpSpPr/>
          <p:nvPr/>
        </p:nvGrpSpPr>
        <p:grpSpPr>
          <a:xfrm>
            <a:off x="4916033" y="1370275"/>
            <a:ext cx="3304584" cy="2402929"/>
            <a:chOff x="331763" y="414153"/>
            <a:chExt cx="6903246" cy="5019697"/>
          </a:xfrm>
        </p:grpSpPr>
        <p:sp>
          <p:nvSpPr>
            <p:cNvPr id="862" name="Google Shape;862;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5"/>
          <p:cNvGrpSpPr/>
          <p:nvPr/>
        </p:nvGrpSpPr>
        <p:grpSpPr>
          <a:xfrm flipH="1">
            <a:off x="7805025" y="178675"/>
            <a:ext cx="1170050" cy="1368688"/>
            <a:chOff x="150975" y="491188"/>
            <a:chExt cx="1170050" cy="1368688"/>
          </a:xfrm>
        </p:grpSpPr>
        <p:sp>
          <p:nvSpPr>
            <p:cNvPr id="868" name="Google Shape;868;p55"/>
            <p:cNvSpPr/>
            <p:nvPr/>
          </p:nvSpPr>
          <p:spPr>
            <a:xfrm>
              <a:off x="905850" y="630950"/>
              <a:ext cx="354000" cy="3540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p:nvPr/>
          </p:nvSpPr>
          <p:spPr>
            <a:xfrm>
              <a:off x="533950" y="1240125"/>
              <a:ext cx="163200" cy="163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1208825" y="1168863"/>
              <a:ext cx="112200" cy="11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238575" y="1618075"/>
              <a:ext cx="241800" cy="241800"/>
            </a:xfrm>
            <a:prstGeom prst="mathPlus">
              <a:avLst>
                <a:gd name="adj1" fmla="val 2352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5"/>
            <p:cNvSpPr/>
            <p:nvPr/>
          </p:nvSpPr>
          <p:spPr>
            <a:xfrm>
              <a:off x="150975" y="10000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715100" y="491188"/>
              <a:ext cx="87600" cy="87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558;p72">
            <a:extLst>
              <a:ext uri="{FF2B5EF4-FFF2-40B4-BE49-F238E27FC236}">
                <a16:creationId xmlns:a16="http://schemas.microsoft.com/office/drawing/2014/main" id="{E2DC1B82-06B3-4503-7F2B-81D66CDE01CF}"/>
              </a:ext>
            </a:extLst>
          </p:cNvPr>
          <p:cNvSpPr/>
          <p:nvPr/>
        </p:nvSpPr>
        <p:spPr>
          <a:xfrm>
            <a:off x="6114639" y="1941235"/>
            <a:ext cx="1048276" cy="942275"/>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Genital HPV Infection Breakthrough by Slidesgo">
  <a:themeElements>
    <a:clrScheme name="Simple Light">
      <a:dk1>
        <a:srgbClr val="191919"/>
      </a:dk1>
      <a:lt1>
        <a:srgbClr val="FFFFFF"/>
      </a:lt1>
      <a:dk2>
        <a:srgbClr val="37B19D"/>
      </a:dk2>
      <a:lt2>
        <a:srgbClr val="91D2C8"/>
      </a:lt2>
      <a:accent1>
        <a:srgbClr val="EFEFE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1282</Words>
  <Application>Microsoft Office PowerPoint</Application>
  <PresentationFormat>On-screen Show (16:9)</PresentationFormat>
  <Paragraphs>122</Paragraphs>
  <Slides>26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Söhne</vt:lpstr>
      <vt:lpstr>Calibri</vt:lpstr>
      <vt:lpstr>Arial</vt:lpstr>
      <vt:lpstr>Bebas Neue</vt:lpstr>
      <vt:lpstr>Figtree Medium</vt:lpstr>
      <vt:lpstr>Times New Roman</vt:lpstr>
      <vt:lpstr>Figtree</vt:lpstr>
      <vt:lpstr>Golos Text</vt:lpstr>
      <vt:lpstr>Verdana</vt:lpstr>
      <vt:lpstr>Genital HPV Infection Breakthrough by Slidesgo</vt:lpstr>
      <vt:lpstr>HOSPITAL MANAGEMENT SYSTEM</vt:lpstr>
      <vt:lpstr>CONTENTS OF THIS PRESENTATION</vt:lpstr>
      <vt:lpstr>01</vt:lpstr>
      <vt:lpstr>ABSTRACT</vt:lpstr>
      <vt:lpstr>PROJECT DESCRIPTION</vt:lpstr>
      <vt:lpstr>BACKGROUND</vt:lpstr>
      <vt:lpstr>GOALS</vt:lpstr>
      <vt:lpstr>IDEAS</vt:lpstr>
      <vt:lpstr>RELATIONAL SCHEMA</vt:lpstr>
      <vt:lpstr>PowerPoint Presentation</vt:lpstr>
      <vt:lpstr>ER DIAGRAM</vt:lpstr>
      <vt:lpstr>PowerPoint Presentation</vt:lpstr>
      <vt:lpstr>ER to TABLE</vt:lpstr>
      <vt:lpstr>PowerPoint Presentation</vt:lpstr>
      <vt:lpstr>FUNCTIONS,PROCEDURES AND EXCEPTIONS</vt:lpstr>
      <vt:lpstr>Create TABLE ;</vt:lpstr>
      <vt:lpstr>Insert values into TABLE ;</vt:lpstr>
      <vt:lpstr>Triggers in TABLE ;</vt:lpstr>
      <vt:lpstr>Exceptions in TABLE ;</vt:lpstr>
      <vt:lpstr>Cursors and Constraints into TABLE ;</vt:lpstr>
      <vt:lpstr>Queries into TABLE ;</vt:lpstr>
      <vt:lpstr>Scope of project</vt:lpstr>
      <vt:lpstr>   The future improvements and scope of a Hospital Management System (HMS) are vast and varied. Here are some potential areas for improvement and expansion: Mobile App Integration Telemedicine Wearable Technology Integration. Patient Feedback and Satisfaction Monitoring Integration with External Healthcare Providers Blockchain Integration.</vt:lpstr>
      <vt:lpstr>CONCLUSIONS</vt:lpstr>
      <vt:lpstr>OUR TEAM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GENITAL HPV INFECTION BREAKTHROUGH</dc:title>
  <dc:creator>IRA GUPTA</dc:creator>
  <cp:lastModifiedBy>IRA GUPTA</cp:lastModifiedBy>
  <cp:revision>12</cp:revision>
  <dcterms:modified xsi:type="dcterms:W3CDTF">2023-05-04T17:28:32Z</dcterms:modified>
</cp:coreProperties>
</file>